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sldIdLst>
    <p:sldId id="256" r:id="rId2"/>
    <p:sldId id="318" r:id="rId3"/>
    <p:sldId id="314" r:id="rId4"/>
    <p:sldId id="319" r:id="rId5"/>
    <p:sldId id="262" r:id="rId6"/>
    <p:sldId id="322" r:id="rId7"/>
    <p:sldId id="323" r:id="rId8"/>
    <p:sldId id="324" r:id="rId9"/>
    <p:sldId id="325" r:id="rId10"/>
    <p:sldId id="326" r:id="rId11"/>
    <p:sldId id="327" r:id="rId12"/>
    <p:sldId id="328" r:id="rId13"/>
    <p:sldId id="329" r:id="rId14"/>
    <p:sldId id="330" r:id="rId15"/>
    <p:sldId id="331" r:id="rId16"/>
    <p:sldId id="332" r:id="rId17"/>
    <p:sldId id="333" r:id="rId18"/>
    <p:sldId id="334" r:id="rId19"/>
    <p:sldId id="355" r:id="rId20"/>
    <p:sldId id="336" r:id="rId21"/>
    <p:sldId id="335" r:id="rId22"/>
    <p:sldId id="337" r:id="rId23"/>
    <p:sldId id="338" r:id="rId24"/>
    <p:sldId id="339" r:id="rId25"/>
    <p:sldId id="340" r:id="rId26"/>
    <p:sldId id="341" r:id="rId27"/>
    <p:sldId id="342" r:id="rId28"/>
    <p:sldId id="343" r:id="rId29"/>
    <p:sldId id="429" r:id="rId30"/>
    <p:sldId id="344" r:id="rId31"/>
    <p:sldId id="345" r:id="rId32"/>
    <p:sldId id="346" r:id="rId33"/>
    <p:sldId id="347" r:id="rId34"/>
    <p:sldId id="348" r:id="rId35"/>
    <p:sldId id="349" r:id="rId36"/>
    <p:sldId id="351" r:id="rId37"/>
    <p:sldId id="352" r:id="rId38"/>
    <p:sldId id="353" r:id="rId39"/>
    <p:sldId id="354" r:id="rId40"/>
    <p:sldId id="431" r:id="rId41"/>
    <p:sldId id="432" r:id="rId42"/>
    <p:sldId id="433" r:id="rId43"/>
    <p:sldId id="356" r:id="rId44"/>
    <p:sldId id="357" r:id="rId45"/>
    <p:sldId id="405" r:id="rId46"/>
    <p:sldId id="404" r:id="rId47"/>
    <p:sldId id="401" r:id="rId48"/>
    <p:sldId id="402" r:id="rId49"/>
    <p:sldId id="403" r:id="rId50"/>
    <p:sldId id="406" r:id="rId51"/>
    <p:sldId id="407" r:id="rId52"/>
    <p:sldId id="408" r:id="rId53"/>
    <p:sldId id="409" r:id="rId54"/>
    <p:sldId id="358" r:id="rId55"/>
    <p:sldId id="410" r:id="rId56"/>
    <p:sldId id="359" r:id="rId57"/>
    <p:sldId id="360" r:id="rId58"/>
    <p:sldId id="361" r:id="rId59"/>
    <p:sldId id="362" r:id="rId60"/>
    <p:sldId id="363" r:id="rId61"/>
    <p:sldId id="411" r:id="rId62"/>
    <p:sldId id="364" r:id="rId63"/>
    <p:sldId id="365" r:id="rId64"/>
    <p:sldId id="366" r:id="rId65"/>
    <p:sldId id="414" r:id="rId66"/>
    <p:sldId id="367" r:id="rId67"/>
    <p:sldId id="368" r:id="rId68"/>
    <p:sldId id="412" r:id="rId69"/>
    <p:sldId id="369" r:id="rId70"/>
    <p:sldId id="370" r:id="rId71"/>
    <p:sldId id="371" r:id="rId72"/>
    <p:sldId id="413" r:id="rId73"/>
    <p:sldId id="372" r:id="rId74"/>
    <p:sldId id="373" r:id="rId75"/>
    <p:sldId id="374" r:id="rId76"/>
    <p:sldId id="415" r:id="rId77"/>
    <p:sldId id="375" r:id="rId78"/>
    <p:sldId id="376" r:id="rId79"/>
    <p:sldId id="377" r:id="rId80"/>
    <p:sldId id="378" r:id="rId81"/>
    <p:sldId id="379" r:id="rId82"/>
    <p:sldId id="380" r:id="rId83"/>
    <p:sldId id="381" r:id="rId84"/>
    <p:sldId id="382" r:id="rId85"/>
    <p:sldId id="383" r:id="rId86"/>
    <p:sldId id="384" r:id="rId87"/>
    <p:sldId id="385" r:id="rId88"/>
    <p:sldId id="386" r:id="rId89"/>
    <p:sldId id="387" r:id="rId90"/>
    <p:sldId id="416" r:id="rId91"/>
    <p:sldId id="388" r:id="rId92"/>
    <p:sldId id="389" r:id="rId93"/>
    <p:sldId id="390" r:id="rId94"/>
    <p:sldId id="391" r:id="rId95"/>
    <p:sldId id="392" r:id="rId96"/>
    <p:sldId id="393" r:id="rId97"/>
    <p:sldId id="394" r:id="rId98"/>
    <p:sldId id="395" r:id="rId99"/>
    <p:sldId id="396" r:id="rId100"/>
    <p:sldId id="397" r:id="rId101"/>
    <p:sldId id="398" r:id="rId102"/>
    <p:sldId id="399" r:id="rId103"/>
    <p:sldId id="400" r:id="rId104"/>
    <p:sldId id="417" r:id="rId105"/>
    <p:sldId id="418" r:id="rId106"/>
    <p:sldId id="420" r:id="rId107"/>
    <p:sldId id="419" r:id="rId108"/>
    <p:sldId id="421" r:id="rId109"/>
    <p:sldId id="423" r:id="rId110"/>
    <p:sldId id="424" r:id="rId111"/>
    <p:sldId id="430" r:id="rId112"/>
    <p:sldId id="425" r:id="rId113"/>
    <p:sldId id="426" r:id="rId114"/>
    <p:sldId id="428" r:id="rId115"/>
    <p:sldId id="427" r:id="rId116"/>
    <p:sldId id="320" r:id="rId117"/>
    <p:sldId id="321" r:id="rId118"/>
    <p:sldId id="267" r:id="rId119"/>
    <p:sldId id="260" r:id="rId1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3BCE9206-654C-43FF-A76B-265336ACF7B2}">
          <p14:sldIdLst>
            <p14:sldId id="256"/>
            <p14:sldId id="318"/>
            <p14:sldId id="314"/>
            <p14:sldId id="319"/>
            <p14:sldId id="262"/>
          </p14:sldIdLst>
        </p14:section>
        <p14:section name="Introduction" id="{6D80B95D-0233-4635-AD96-1A405E2608F3}">
          <p14:sldIdLst>
            <p14:sldId id="322"/>
          </p14:sldIdLst>
        </p14:section>
        <p14:section name="AlwaysOn FCI" id="{A27681E3-B7C5-4C0D-9C4D-AE12F25B5C66}">
          <p14:sldIdLst>
            <p14:sldId id="323"/>
            <p14:sldId id="324"/>
            <p14:sldId id="325"/>
            <p14:sldId id="326"/>
            <p14:sldId id="327"/>
            <p14:sldId id="328"/>
            <p14:sldId id="329"/>
            <p14:sldId id="330"/>
            <p14:sldId id="331"/>
            <p14:sldId id="332"/>
          </p14:sldIdLst>
        </p14:section>
        <p14:section name="AlwaysOn AG" id="{CA0542A0-72B4-45C4-8B52-4FF28AE834EA}">
          <p14:sldIdLst>
            <p14:sldId id="333"/>
            <p14:sldId id="334"/>
            <p14:sldId id="355"/>
            <p14:sldId id="336"/>
            <p14:sldId id="335"/>
            <p14:sldId id="337"/>
            <p14:sldId id="338"/>
            <p14:sldId id="339"/>
            <p14:sldId id="340"/>
            <p14:sldId id="341"/>
            <p14:sldId id="342"/>
            <p14:sldId id="343"/>
            <p14:sldId id="429"/>
            <p14:sldId id="344"/>
            <p14:sldId id="345"/>
            <p14:sldId id="346"/>
            <p14:sldId id="347"/>
            <p14:sldId id="348"/>
            <p14:sldId id="349"/>
            <p14:sldId id="351"/>
            <p14:sldId id="352"/>
            <p14:sldId id="353"/>
            <p14:sldId id="354"/>
            <p14:sldId id="431"/>
            <p14:sldId id="432"/>
            <p14:sldId id="433"/>
          </p14:sldIdLst>
        </p14:section>
        <p14:section name="AlwaysOn AG Demo" id="{5919E48B-7C72-487F-ADF2-8902BAC9D02E}">
          <p14:sldIdLst>
            <p14:sldId id="356"/>
            <p14:sldId id="357"/>
            <p14:sldId id="405"/>
            <p14:sldId id="404"/>
            <p14:sldId id="401"/>
            <p14:sldId id="402"/>
            <p14:sldId id="403"/>
            <p14:sldId id="406"/>
            <p14:sldId id="407"/>
            <p14:sldId id="408"/>
            <p14:sldId id="409"/>
            <p14:sldId id="358"/>
            <p14:sldId id="410"/>
            <p14:sldId id="359"/>
            <p14:sldId id="360"/>
            <p14:sldId id="361"/>
            <p14:sldId id="362"/>
            <p14:sldId id="363"/>
            <p14:sldId id="411"/>
            <p14:sldId id="364"/>
            <p14:sldId id="365"/>
            <p14:sldId id="366"/>
            <p14:sldId id="414"/>
            <p14:sldId id="367"/>
            <p14:sldId id="368"/>
            <p14:sldId id="412"/>
            <p14:sldId id="369"/>
            <p14:sldId id="370"/>
            <p14:sldId id="371"/>
            <p14:sldId id="413"/>
            <p14:sldId id="372"/>
            <p14:sldId id="373"/>
            <p14:sldId id="374"/>
            <p14:sldId id="415"/>
            <p14:sldId id="375"/>
            <p14:sldId id="376"/>
            <p14:sldId id="377"/>
            <p14:sldId id="378"/>
            <p14:sldId id="379"/>
            <p14:sldId id="380"/>
            <p14:sldId id="381"/>
            <p14:sldId id="382"/>
            <p14:sldId id="383"/>
            <p14:sldId id="384"/>
            <p14:sldId id="385"/>
            <p14:sldId id="386"/>
            <p14:sldId id="387"/>
            <p14:sldId id="416"/>
            <p14:sldId id="388"/>
            <p14:sldId id="389"/>
            <p14:sldId id="390"/>
            <p14:sldId id="391"/>
            <p14:sldId id="392"/>
            <p14:sldId id="393"/>
            <p14:sldId id="394"/>
            <p14:sldId id="395"/>
            <p14:sldId id="396"/>
            <p14:sldId id="397"/>
            <p14:sldId id="398"/>
            <p14:sldId id="399"/>
            <p14:sldId id="400"/>
          </p14:sldIdLst>
        </p14:section>
        <p14:section name="AlwaysOn Advanced Scenarios" id="{43E14681-1CD0-4509-B428-5FEDEBCE7241}">
          <p14:sldIdLst>
            <p14:sldId id="417"/>
            <p14:sldId id="418"/>
            <p14:sldId id="420"/>
            <p14:sldId id="419"/>
            <p14:sldId id="421"/>
            <p14:sldId id="423"/>
            <p14:sldId id="424"/>
            <p14:sldId id="430"/>
            <p14:sldId id="425"/>
            <p14:sldId id="426"/>
            <p14:sldId id="428"/>
            <p14:sldId id="427"/>
          </p14:sldIdLst>
        </p14:section>
        <p14:section name="AlwaysOn AG Resources" id="{5E534E3F-6E16-459C-B3F1-6C580FDD247F}">
          <p14:sldIdLst>
            <p14:sldId id="320"/>
            <p14:sldId id="321"/>
          </p14:sldIdLst>
        </p14:section>
        <p14:section name="Closing" id="{38267E1E-4890-40FC-BFE9-348364D1A7E7}">
          <p14:sldIdLst>
            <p14:sldId id="267"/>
            <p14:sldId id="26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982F"/>
    <a:srgbClr val="4A5E18"/>
    <a:srgbClr val="678221"/>
    <a:srgbClr val="1AB2E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4" autoAdjust="0"/>
    <p:restoredTop sz="92888" autoAdjust="0"/>
  </p:normalViewPr>
  <p:slideViewPr>
    <p:cSldViewPr snapToGrid="0" snapToObjects="1">
      <p:cViewPr varScale="1">
        <p:scale>
          <a:sx n="98" d="100"/>
          <a:sy n="98" d="100"/>
        </p:scale>
        <p:origin x="1044" y="36"/>
      </p:cViewPr>
      <p:guideLst>
        <p:guide orient="horz" pos="2160"/>
        <p:guide pos="2880"/>
      </p:guideLst>
    </p:cSldViewPr>
  </p:slideViewPr>
  <p:outlineViewPr>
    <p:cViewPr>
      <p:scale>
        <a:sx n="33" d="100"/>
        <a:sy n="33" d="100"/>
      </p:scale>
      <p:origin x="0" y="-8442"/>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3D67C-DA02-4461-B7C0-508F5ECD6C41}" type="datetimeFigureOut">
              <a:rPr lang="en-US" smtClean="0"/>
              <a:t>5/25/2015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185C3-C6A0-4FBF-9BDE-AD45F5C077D0}" type="slidenum">
              <a:rPr lang="en-US" smtClean="0"/>
              <a:t>‹#›</a:t>
            </a:fld>
            <a:endParaRPr lang="en-US"/>
          </a:p>
        </p:txBody>
      </p:sp>
    </p:spTree>
    <p:extLst>
      <p:ext uri="{BB962C8B-B14F-4D97-AF65-F5344CB8AC3E}">
        <p14:creationId xmlns:p14="http://schemas.microsoft.com/office/powerpoint/2010/main" val="364624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msdn.microsoft.com/en-us/library/hh270280.aspx"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185C3-C6A0-4FBF-9BDE-AD45F5C077D0}" type="slidenum">
              <a:rPr lang="en-US" smtClean="0"/>
              <a:t>1</a:t>
            </a:fld>
            <a:endParaRPr lang="en-US" dirty="0"/>
          </a:p>
        </p:txBody>
      </p:sp>
    </p:spTree>
    <p:extLst>
      <p:ext uri="{BB962C8B-B14F-4D97-AF65-F5344CB8AC3E}">
        <p14:creationId xmlns:p14="http://schemas.microsoft.com/office/powerpoint/2010/main" val="38258529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418406164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t>First one: you still need a shared storage replication proprietary solution as far as I understand.</a:t>
            </a:r>
          </a:p>
          <a:p>
            <a:r>
              <a:rPr lang="it-IT" smtClean="0"/>
              <a:t>Anymetric stuff is needed for the last one.</a:t>
            </a:r>
          </a:p>
          <a:p>
            <a:r>
              <a:rPr lang="it-IT" smtClean="0"/>
              <a:t>You really need to refer to the Airlift material and the PASS presentation to make sense of these patterns…</a:t>
            </a:r>
            <a:endParaRPr lang="en-US" smtClean="0"/>
          </a:p>
        </p:txBody>
      </p:sp>
    </p:spTree>
    <p:extLst>
      <p:ext uri="{BB962C8B-B14F-4D97-AF65-F5344CB8AC3E}">
        <p14:creationId xmlns:p14="http://schemas.microsoft.com/office/powerpoint/2010/main" val="23184104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414643949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B070386-3A4A-7E4A-BB46-F6CFFE082A62}" type="slidenum">
              <a:rPr lang="it-IT" smtClean="0"/>
              <a:t>114</a:t>
            </a:fld>
            <a:endParaRPr lang="it-IT"/>
          </a:p>
        </p:txBody>
      </p:sp>
    </p:spTree>
    <p:extLst>
      <p:ext uri="{BB962C8B-B14F-4D97-AF65-F5344CB8AC3E}">
        <p14:creationId xmlns:p14="http://schemas.microsoft.com/office/powerpoint/2010/main" val="3832523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11337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dirty="0" err="1" smtClean="0"/>
              <a:t>Asymmetric</a:t>
            </a:r>
            <a:r>
              <a:rPr lang="it-IT" dirty="0" smtClean="0"/>
              <a:t> Disks are </a:t>
            </a:r>
            <a:r>
              <a:rPr lang="it-IT" dirty="0" err="1" smtClean="0"/>
              <a:t>also</a:t>
            </a:r>
            <a:r>
              <a:rPr lang="it-IT" dirty="0" smtClean="0"/>
              <a:t> </a:t>
            </a:r>
            <a:r>
              <a:rPr lang="it-IT" dirty="0" err="1" smtClean="0"/>
              <a:t>here</a:t>
            </a:r>
            <a:r>
              <a:rPr lang="it-IT" dirty="0" smtClean="0"/>
              <a:t> so </a:t>
            </a:r>
            <a:r>
              <a:rPr lang="it-IT" dirty="0" err="1" smtClean="0"/>
              <a:t>that</a:t>
            </a:r>
            <a:r>
              <a:rPr lang="it-IT" dirty="0" smtClean="0"/>
              <a:t> </a:t>
            </a:r>
            <a:r>
              <a:rPr lang="it-IT" dirty="0" err="1" smtClean="0"/>
              <a:t>we</a:t>
            </a:r>
            <a:r>
              <a:rPr lang="it-IT" dirty="0" smtClean="0"/>
              <a:t> can </a:t>
            </a:r>
            <a:r>
              <a:rPr lang="it-IT" dirty="0" err="1" smtClean="0"/>
              <a:t>either</a:t>
            </a:r>
            <a:r>
              <a:rPr lang="it-IT" dirty="0" smtClean="0"/>
              <a:t> talk </a:t>
            </a:r>
            <a:r>
              <a:rPr lang="it-IT" dirty="0" err="1" smtClean="0"/>
              <a:t>briefly</a:t>
            </a:r>
            <a:r>
              <a:rPr lang="it-IT" dirty="0" smtClean="0"/>
              <a:t> </a:t>
            </a:r>
            <a:r>
              <a:rPr lang="it-IT" dirty="0" err="1" smtClean="0"/>
              <a:t>about</a:t>
            </a:r>
            <a:r>
              <a:rPr lang="it-IT" dirty="0" smtClean="0"/>
              <a:t> </a:t>
            </a:r>
            <a:r>
              <a:rPr lang="it-IT" dirty="0" err="1" smtClean="0"/>
              <a:t>them</a:t>
            </a:r>
            <a:r>
              <a:rPr lang="it-IT" dirty="0" smtClean="0"/>
              <a:t> for a </a:t>
            </a:r>
            <a:r>
              <a:rPr lang="it-IT" dirty="0" err="1" smtClean="0"/>
              <a:t>shorter</a:t>
            </a:r>
            <a:r>
              <a:rPr lang="it-IT" dirty="0" smtClean="0"/>
              <a:t> </a:t>
            </a:r>
            <a:r>
              <a:rPr lang="it-IT" dirty="0" err="1" smtClean="0"/>
              <a:t>presentation</a:t>
            </a:r>
            <a:r>
              <a:rPr lang="it-IT" dirty="0" smtClean="0"/>
              <a:t> </a:t>
            </a:r>
            <a:r>
              <a:rPr lang="it-IT" dirty="0" err="1" smtClean="0"/>
              <a:t>without</a:t>
            </a:r>
            <a:r>
              <a:rPr lang="it-IT" dirty="0" smtClean="0"/>
              <a:t> the </a:t>
            </a:r>
            <a:r>
              <a:rPr lang="it-IT" dirty="0" err="1" smtClean="0"/>
              <a:t>advanced</a:t>
            </a:r>
            <a:r>
              <a:rPr lang="it-IT" dirty="0" smtClean="0"/>
              <a:t> </a:t>
            </a:r>
            <a:r>
              <a:rPr lang="it-IT" dirty="0" err="1" smtClean="0"/>
              <a:t>patterns</a:t>
            </a:r>
            <a:r>
              <a:rPr lang="it-IT" dirty="0" smtClean="0"/>
              <a:t>, or </a:t>
            </a:r>
            <a:r>
              <a:rPr lang="it-IT" dirty="0" err="1" smtClean="0"/>
              <a:t>we</a:t>
            </a:r>
            <a:r>
              <a:rPr lang="it-IT" dirty="0" smtClean="0"/>
              <a:t> can </a:t>
            </a:r>
            <a:r>
              <a:rPr lang="it-IT" dirty="0" err="1" smtClean="0"/>
              <a:t>simply</a:t>
            </a:r>
            <a:r>
              <a:rPr lang="it-IT" dirty="0" smtClean="0"/>
              <a:t> </a:t>
            </a:r>
            <a:r>
              <a:rPr lang="it-IT" dirty="0" err="1" smtClean="0"/>
              <a:t>say</a:t>
            </a:r>
            <a:r>
              <a:rPr lang="it-IT" dirty="0" smtClean="0"/>
              <a:t> </a:t>
            </a:r>
            <a:r>
              <a:rPr lang="it-IT" dirty="0" err="1" smtClean="0"/>
              <a:t>we’ll</a:t>
            </a:r>
            <a:r>
              <a:rPr lang="it-IT" dirty="0" smtClean="0"/>
              <a:t> </a:t>
            </a:r>
            <a:r>
              <a:rPr lang="it-IT" dirty="0" err="1" smtClean="0"/>
              <a:t>discuss</a:t>
            </a:r>
            <a:r>
              <a:rPr lang="it-IT" dirty="0" smtClean="0"/>
              <a:t> </a:t>
            </a:r>
            <a:r>
              <a:rPr lang="it-IT" dirty="0" err="1" smtClean="0"/>
              <a:t>them</a:t>
            </a:r>
            <a:r>
              <a:rPr lang="it-IT" dirty="0" smtClean="0"/>
              <a:t> </a:t>
            </a:r>
            <a:r>
              <a:rPr lang="it-IT" dirty="0" err="1" smtClean="0"/>
              <a:t>later</a:t>
            </a:r>
            <a:r>
              <a:rPr lang="it-IT" dirty="0" smtClean="0"/>
              <a:t>.</a:t>
            </a:r>
            <a:endParaRPr lang="en-US" dirty="0" smtClean="0"/>
          </a:p>
        </p:txBody>
      </p:sp>
    </p:spTree>
    <p:extLst>
      <p:ext uri="{BB962C8B-B14F-4D97-AF65-F5344CB8AC3E}">
        <p14:creationId xmlns:p14="http://schemas.microsoft.com/office/powerpoint/2010/main" val="4039924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029754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934131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dirty="0" err="1" smtClean="0"/>
              <a:t>Robust</a:t>
            </a:r>
            <a:r>
              <a:rPr lang="it-IT" dirty="0" smtClean="0"/>
              <a:t>: </a:t>
            </a:r>
            <a:r>
              <a:rPr lang="it-IT" dirty="0" err="1" smtClean="0"/>
              <a:t>if</a:t>
            </a:r>
            <a:r>
              <a:rPr lang="it-IT" dirty="0" smtClean="0"/>
              <a:t> </a:t>
            </a:r>
            <a:r>
              <a:rPr lang="it-IT" dirty="0" err="1" smtClean="0"/>
              <a:t>you</a:t>
            </a:r>
            <a:r>
              <a:rPr lang="it-IT" dirty="0" smtClean="0"/>
              <a:t> </a:t>
            </a:r>
            <a:r>
              <a:rPr lang="it-IT" dirty="0" err="1" smtClean="0"/>
              <a:t>don’t</a:t>
            </a:r>
            <a:r>
              <a:rPr lang="it-IT" dirty="0" smtClean="0"/>
              <a:t> trust </a:t>
            </a:r>
            <a:r>
              <a:rPr lang="it-IT" dirty="0" err="1" smtClean="0"/>
              <a:t>transaction</a:t>
            </a:r>
            <a:r>
              <a:rPr lang="it-IT" dirty="0" smtClean="0"/>
              <a:t> log </a:t>
            </a:r>
            <a:r>
              <a:rPr lang="it-IT" dirty="0" err="1" smtClean="0"/>
              <a:t>mechanisms</a:t>
            </a:r>
            <a:r>
              <a:rPr lang="it-IT" dirty="0" smtClean="0"/>
              <a:t> and backup/</a:t>
            </a:r>
            <a:r>
              <a:rPr lang="it-IT" dirty="0" err="1" smtClean="0"/>
              <a:t>restore</a:t>
            </a:r>
            <a:r>
              <a:rPr lang="it-IT" dirty="0" smtClean="0"/>
              <a:t> </a:t>
            </a:r>
            <a:r>
              <a:rPr lang="it-IT" dirty="0" err="1" smtClean="0"/>
              <a:t>mechanism</a:t>
            </a:r>
            <a:r>
              <a:rPr lang="it-IT" baseline="0" dirty="0" smtClean="0"/>
              <a:t>…</a:t>
            </a:r>
            <a:endParaRPr lang="en-US" dirty="0" smtClean="0"/>
          </a:p>
        </p:txBody>
      </p:sp>
    </p:spTree>
    <p:extLst>
      <p:ext uri="{BB962C8B-B14F-4D97-AF65-F5344CB8AC3E}">
        <p14:creationId xmlns:p14="http://schemas.microsoft.com/office/powerpoint/2010/main" val="930412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dirty="0" smtClean="0"/>
              <a:t>I stress </a:t>
            </a:r>
            <a:r>
              <a:rPr lang="it-IT" dirty="0" err="1" smtClean="0"/>
              <a:t>that</a:t>
            </a:r>
            <a:r>
              <a:rPr lang="it-IT" dirty="0" smtClean="0"/>
              <a:t> </a:t>
            </a:r>
            <a:r>
              <a:rPr lang="it-IT" dirty="0" err="1" smtClean="0"/>
              <a:t>it’s</a:t>
            </a:r>
            <a:r>
              <a:rPr lang="it-IT" dirty="0" smtClean="0"/>
              <a:t> </a:t>
            </a:r>
            <a:r>
              <a:rPr lang="it-IT" dirty="0" err="1" smtClean="0"/>
              <a:t>not</a:t>
            </a:r>
            <a:r>
              <a:rPr lang="it-IT" dirty="0" smtClean="0"/>
              <a:t> </a:t>
            </a:r>
            <a:r>
              <a:rPr lang="it-IT" dirty="0" err="1" smtClean="0"/>
              <a:t>really</a:t>
            </a:r>
            <a:r>
              <a:rPr lang="it-IT" dirty="0" smtClean="0"/>
              <a:t> an option, </a:t>
            </a:r>
            <a:r>
              <a:rPr lang="it-IT" dirty="0" err="1" smtClean="0"/>
              <a:t>it’s</a:t>
            </a:r>
            <a:r>
              <a:rPr lang="it-IT" dirty="0" smtClean="0"/>
              <a:t> </a:t>
            </a:r>
            <a:r>
              <a:rPr lang="it-IT" dirty="0" err="1" smtClean="0"/>
              <a:t>here</a:t>
            </a:r>
            <a:r>
              <a:rPr lang="it-IT" dirty="0" smtClean="0"/>
              <a:t> for </a:t>
            </a:r>
            <a:r>
              <a:rPr lang="it-IT" dirty="0" err="1" smtClean="0"/>
              <a:t>completeness</a:t>
            </a:r>
            <a:r>
              <a:rPr lang="it-IT" dirty="0" smtClean="0"/>
              <a:t>, </a:t>
            </a:r>
            <a:r>
              <a:rPr lang="it-IT" dirty="0" err="1" smtClean="0"/>
              <a:t>because</a:t>
            </a:r>
            <a:r>
              <a:rPr lang="it-IT" dirty="0" smtClean="0"/>
              <a:t> </a:t>
            </a:r>
            <a:r>
              <a:rPr lang="it-IT" dirty="0" err="1" smtClean="0"/>
              <a:t>historically</a:t>
            </a:r>
            <a:r>
              <a:rPr lang="it-IT" dirty="0" smtClean="0"/>
              <a:t> </a:t>
            </a:r>
            <a:r>
              <a:rPr lang="it-IT" dirty="0" err="1" smtClean="0"/>
              <a:t>lot</a:t>
            </a:r>
            <a:r>
              <a:rPr lang="it-IT" dirty="0" smtClean="0"/>
              <a:t> of </a:t>
            </a:r>
            <a:r>
              <a:rPr lang="it-IT" dirty="0" err="1" smtClean="0"/>
              <a:t>people</a:t>
            </a:r>
            <a:r>
              <a:rPr lang="it-IT" dirty="0" smtClean="0"/>
              <a:t> </a:t>
            </a:r>
            <a:r>
              <a:rPr lang="it-IT" dirty="0" err="1" smtClean="0"/>
              <a:t>tried</a:t>
            </a:r>
            <a:r>
              <a:rPr lang="it-IT" dirty="0" smtClean="0"/>
              <a:t> </a:t>
            </a:r>
            <a:r>
              <a:rPr lang="it-IT" dirty="0" err="1" smtClean="0"/>
              <a:t>using</a:t>
            </a:r>
            <a:r>
              <a:rPr lang="it-IT" dirty="0" smtClean="0"/>
              <a:t> </a:t>
            </a:r>
            <a:r>
              <a:rPr lang="it-IT" dirty="0" err="1" smtClean="0"/>
              <a:t>it</a:t>
            </a:r>
            <a:r>
              <a:rPr lang="it-IT" dirty="0" smtClean="0"/>
              <a:t> for DR and in some </a:t>
            </a:r>
            <a:r>
              <a:rPr lang="it-IT" dirty="0" err="1" smtClean="0"/>
              <a:t>cases</a:t>
            </a:r>
            <a:r>
              <a:rPr lang="it-IT" dirty="0" smtClean="0"/>
              <a:t> </a:t>
            </a:r>
            <a:r>
              <a:rPr lang="it-IT" dirty="0" err="1" smtClean="0"/>
              <a:t>it</a:t>
            </a:r>
            <a:r>
              <a:rPr lang="it-IT" dirty="0" smtClean="0"/>
              <a:t> can be an option (</a:t>
            </a:r>
            <a:r>
              <a:rPr lang="it-IT" dirty="0" err="1" smtClean="0"/>
              <a:t>think</a:t>
            </a:r>
            <a:r>
              <a:rPr lang="it-IT" dirty="0" smtClean="0"/>
              <a:t> </a:t>
            </a:r>
            <a:r>
              <a:rPr lang="it-IT" dirty="0" err="1" smtClean="0"/>
              <a:t>reduced</a:t>
            </a:r>
            <a:r>
              <a:rPr lang="it-IT" dirty="0" smtClean="0"/>
              <a:t> data to replicate for VLDB with </a:t>
            </a:r>
            <a:r>
              <a:rPr lang="it-IT" dirty="0" err="1" smtClean="0"/>
              <a:t>lot</a:t>
            </a:r>
            <a:r>
              <a:rPr lang="it-IT" dirty="0" smtClean="0"/>
              <a:t> of </a:t>
            </a:r>
            <a:r>
              <a:rPr lang="it-IT" dirty="0" err="1" smtClean="0"/>
              <a:t>historical</a:t>
            </a:r>
            <a:r>
              <a:rPr lang="it-IT" dirty="0" smtClean="0"/>
              <a:t>/</a:t>
            </a:r>
            <a:r>
              <a:rPr lang="it-IT" dirty="0" err="1" smtClean="0"/>
              <a:t>less</a:t>
            </a:r>
            <a:r>
              <a:rPr lang="it-IT" dirty="0" smtClean="0"/>
              <a:t> </a:t>
            </a:r>
            <a:r>
              <a:rPr lang="it-IT" dirty="0" err="1" smtClean="0"/>
              <a:t>likely</a:t>
            </a:r>
            <a:r>
              <a:rPr lang="it-IT" dirty="0" smtClean="0"/>
              <a:t> </a:t>
            </a:r>
            <a:r>
              <a:rPr lang="it-IT" dirty="0" err="1" smtClean="0"/>
              <a:t>touched</a:t>
            </a:r>
            <a:r>
              <a:rPr lang="it-IT" dirty="0" smtClean="0"/>
              <a:t> data, ok </a:t>
            </a:r>
            <a:r>
              <a:rPr lang="it-IT" dirty="0" err="1" smtClean="0"/>
              <a:t>there</a:t>
            </a:r>
            <a:r>
              <a:rPr lang="it-IT" dirty="0" smtClean="0"/>
              <a:t> are </a:t>
            </a:r>
            <a:r>
              <a:rPr lang="it-IT" dirty="0" err="1" smtClean="0"/>
              <a:t>other</a:t>
            </a:r>
            <a:r>
              <a:rPr lang="it-IT" dirty="0" smtClean="0"/>
              <a:t> </a:t>
            </a:r>
            <a:r>
              <a:rPr lang="it-IT" dirty="0" err="1" smtClean="0"/>
              <a:t>options</a:t>
            </a:r>
            <a:r>
              <a:rPr lang="it-IT" dirty="0" smtClean="0"/>
              <a:t> </a:t>
            </a:r>
            <a:r>
              <a:rPr lang="it-IT" dirty="0" err="1" smtClean="0"/>
              <a:t>too</a:t>
            </a:r>
            <a:r>
              <a:rPr lang="it-IT" dirty="0" smtClean="0"/>
              <a:t>…)</a:t>
            </a:r>
          </a:p>
          <a:p>
            <a:endParaRPr lang="it-IT" dirty="0" smtClean="0"/>
          </a:p>
          <a:p>
            <a:r>
              <a:rPr lang="it-IT" dirty="0" err="1" smtClean="0"/>
              <a:t>Another</a:t>
            </a:r>
            <a:r>
              <a:rPr lang="it-IT" dirty="0" smtClean="0"/>
              <a:t> </a:t>
            </a:r>
            <a:r>
              <a:rPr lang="it-IT" dirty="0" err="1" smtClean="0"/>
              <a:t>good</a:t>
            </a:r>
            <a:r>
              <a:rPr lang="it-IT" dirty="0" smtClean="0"/>
              <a:t> case </a:t>
            </a:r>
            <a:r>
              <a:rPr lang="it-IT" dirty="0" err="1" smtClean="0"/>
              <a:t>could</a:t>
            </a:r>
            <a:r>
              <a:rPr lang="it-IT" dirty="0" smtClean="0"/>
              <a:t> be for data </a:t>
            </a:r>
            <a:r>
              <a:rPr lang="it-IT" dirty="0" err="1" smtClean="0"/>
              <a:t>federation</a:t>
            </a:r>
            <a:r>
              <a:rPr lang="it-IT" dirty="0" smtClean="0"/>
              <a:t>: </a:t>
            </a:r>
            <a:r>
              <a:rPr lang="it-IT" dirty="0" err="1" smtClean="0"/>
              <a:t>underlying</a:t>
            </a:r>
            <a:r>
              <a:rPr lang="it-IT" dirty="0" smtClean="0"/>
              <a:t> </a:t>
            </a:r>
            <a:r>
              <a:rPr lang="it-IT" dirty="0" err="1" smtClean="0"/>
              <a:t>infrastructure</a:t>
            </a:r>
            <a:r>
              <a:rPr lang="it-IT" dirty="0" smtClean="0"/>
              <a:t>,</a:t>
            </a:r>
            <a:r>
              <a:rPr lang="it-IT" baseline="0" dirty="0" smtClean="0"/>
              <a:t> e.g. P2P, </a:t>
            </a:r>
            <a:r>
              <a:rPr lang="it-IT" dirty="0" smtClean="0"/>
              <a:t>to </a:t>
            </a:r>
            <a:r>
              <a:rPr lang="it-IT" dirty="0" err="1" smtClean="0"/>
              <a:t>have</a:t>
            </a:r>
            <a:r>
              <a:rPr lang="it-IT" baseline="0" dirty="0" smtClean="0"/>
              <a:t> multiple </a:t>
            </a:r>
            <a:r>
              <a:rPr lang="it-IT" baseline="0" dirty="0" err="1" smtClean="0"/>
              <a:t>replicas</a:t>
            </a:r>
            <a:r>
              <a:rPr lang="it-IT" baseline="0" dirty="0" smtClean="0"/>
              <a:t> (</a:t>
            </a:r>
            <a:r>
              <a:rPr lang="it-IT" baseline="0" dirty="0" err="1" smtClean="0"/>
              <a:t>redundancy</a:t>
            </a:r>
            <a:r>
              <a:rPr lang="it-IT" baseline="0" dirty="0" smtClean="0"/>
              <a:t> for DR) and data </a:t>
            </a:r>
            <a:r>
              <a:rPr lang="it-IT" baseline="0" dirty="0" err="1" smtClean="0"/>
              <a:t>distribution</a:t>
            </a:r>
            <a:r>
              <a:rPr lang="it-IT" baseline="0" dirty="0" smtClean="0"/>
              <a:t> (</a:t>
            </a:r>
            <a:r>
              <a:rPr lang="it-IT" baseline="0" dirty="0" err="1" smtClean="0"/>
              <a:t>scalability</a:t>
            </a:r>
            <a:r>
              <a:rPr lang="it-IT" baseline="0" dirty="0" smtClean="0"/>
              <a:t>).</a:t>
            </a:r>
            <a:endParaRPr lang="it-IT" dirty="0" smtClean="0"/>
          </a:p>
          <a:p>
            <a:endParaRPr lang="it-IT" dirty="0" smtClean="0"/>
          </a:p>
          <a:p>
            <a:r>
              <a:rPr lang="it-IT" dirty="0" smtClean="0"/>
              <a:t>I </a:t>
            </a:r>
            <a:r>
              <a:rPr lang="it-IT" dirty="0" err="1" smtClean="0"/>
              <a:t>also</a:t>
            </a:r>
            <a:r>
              <a:rPr lang="it-IT" dirty="0" smtClean="0"/>
              <a:t> </a:t>
            </a:r>
            <a:r>
              <a:rPr lang="it-IT" dirty="0" err="1" smtClean="0"/>
              <a:t>don’t</a:t>
            </a:r>
            <a:r>
              <a:rPr lang="it-IT" dirty="0" smtClean="0"/>
              <a:t> </a:t>
            </a:r>
            <a:r>
              <a:rPr lang="it-IT" dirty="0" err="1" smtClean="0"/>
              <a:t>want</a:t>
            </a:r>
            <a:r>
              <a:rPr lang="it-IT" dirty="0" smtClean="0"/>
              <a:t> to </a:t>
            </a:r>
            <a:r>
              <a:rPr lang="it-IT" dirty="0" err="1" smtClean="0"/>
              <a:t>discourage</a:t>
            </a:r>
            <a:r>
              <a:rPr lang="it-IT" dirty="0" smtClean="0"/>
              <a:t> </a:t>
            </a:r>
            <a:r>
              <a:rPr lang="it-IT" dirty="0" err="1" smtClean="0"/>
              <a:t>it’s</a:t>
            </a:r>
            <a:r>
              <a:rPr lang="it-IT" dirty="0" smtClean="0"/>
              <a:t> </a:t>
            </a:r>
            <a:r>
              <a:rPr lang="it-IT" dirty="0" err="1" smtClean="0"/>
              <a:t>usage</a:t>
            </a:r>
            <a:r>
              <a:rPr lang="it-IT" dirty="0" smtClean="0"/>
              <a:t>, so I stress </a:t>
            </a:r>
            <a:r>
              <a:rPr lang="it-IT" dirty="0" err="1" smtClean="0"/>
              <a:t>that</a:t>
            </a:r>
            <a:r>
              <a:rPr lang="it-IT" dirty="0" smtClean="0"/>
              <a:t> in </a:t>
            </a:r>
            <a:r>
              <a:rPr lang="it-IT" dirty="0" err="1" smtClean="0"/>
              <a:t>many</a:t>
            </a:r>
            <a:r>
              <a:rPr lang="it-IT" dirty="0" smtClean="0"/>
              <a:t> </a:t>
            </a:r>
            <a:r>
              <a:rPr lang="it-IT" dirty="0" err="1" smtClean="0"/>
              <a:t>cases</a:t>
            </a:r>
            <a:r>
              <a:rPr lang="it-IT" dirty="0" smtClean="0"/>
              <a:t> </a:t>
            </a:r>
            <a:r>
              <a:rPr lang="it-IT" dirty="0" err="1" smtClean="0"/>
              <a:t>it’s</a:t>
            </a:r>
            <a:r>
              <a:rPr lang="it-IT" dirty="0" smtClean="0"/>
              <a:t> </a:t>
            </a:r>
            <a:r>
              <a:rPr lang="it-IT" dirty="0" err="1" smtClean="0"/>
              <a:t>very</a:t>
            </a:r>
            <a:r>
              <a:rPr lang="it-IT" dirty="0" smtClean="0"/>
              <a:t> </a:t>
            </a:r>
            <a:r>
              <a:rPr lang="it-IT" dirty="0" err="1" smtClean="0"/>
              <a:t>simple</a:t>
            </a:r>
            <a:r>
              <a:rPr lang="it-IT" dirty="0" smtClean="0"/>
              <a:t> to set </a:t>
            </a:r>
            <a:r>
              <a:rPr lang="it-IT" dirty="0" err="1" smtClean="0"/>
              <a:t>it</a:t>
            </a:r>
            <a:r>
              <a:rPr lang="it-IT" dirty="0" smtClean="0"/>
              <a:t> up and </a:t>
            </a:r>
            <a:r>
              <a:rPr lang="it-IT" dirty="0" err="1" smtClean="0"/>
              <a:t>has</a:t>
            </a:r>
            <a:r>
              <a:rPr lang="it-IT" dirty="0" smtClean="0"/>
              <a:t> </a:t>
            </a:r>
            <a:r>
              <a:rPr lang="it-IT" dirty="0" err="1" smtClean="0"/>
              <a:t>very</a:t>
            </a:r>
            <a:r>
              <a:rPr lang="it-IT" dirty="0" smtClean="0"/>
              <a:t> intuitive model and </a:t>
            </a:r>
            <a:r>
              <a:rPr lang="it-IT" dirty="0" err="1" smtClean="0"/>
              <a:t>GUIs</a:t>
            </a:r>
            <a:r>
              <a:rPr lang="it-IT" dirty="0" smtClean="0"/>
              <a:t> </a:t>
            </a:r>
            <a:r>
              <a:rPr lang="it-IT" dirty="0" err="1" smtClean="0"/>
              <a:t>but</a:t>
            </a:r>
            <a:r>
              <a:rPr lang="it-IT" dirty="0" smtClean="0"/>
              <a:t> </a:t>
            </a:r>
            <a:r>
              <a:rPr lang="it-IT" dirty="0" err="1" smtClean="0"/>
              <a:t>when</a:t>
            </a:r>
            <a:r>
              <a:rPr lang="it-IT" dirty="0" smtClean="0"/>
              <a:t> </a:t>
            </a:r>
            <a:r>
              <a:rPr lang="it-IT" dirty="0" err="1" smtClean="0"/>
              <a:t>you</a:t>
            </a:r>
            <a:r>
              <a:rPr lang="it-IT" dirty="0" smtClean="0"/>
              <a:t> </a:t>
            </a:r>
            <a:r>
              <a:rPr lang="it-IT" dirty="0" err="1" smtClean="0"/>
              <a:t>have</a:t>
            </a:r>
            <a:r>
              <a:rPr lang="it-IT" dirty="0" smtClean="0"/>
              <a:t> </a:t>
            </a:r>
            <a:r>
              <a:rPr lang="it-IT" dirty="0" err="1" smtClean="0"/>
              <a:t>problems</a:t>
            </a:r>
            <a:r>
              <a:rPr lang="it-IT" dirty="0" smtClean="0"/>
              <a:t>, or </a:t>
            </a:r>
            <a:r>
              <a:rPr lang="it-IT" dirty="0" err="1" smtClean="0"/>
              <a:t>when</a:t>
            </a:r>
            <a:r>
              <a:rPr lang="it-IT" dirty="0" smtClean="0"/>
              <a:t> </a:t>
            </a:r>
            <a:r>
              <a:rPr lang="it-IT" dirty="0" err="1" smtClean="0"/>
              <a:t>you</a:t>
            </a:r>
            <a:r>
              <a:rPr lang="it-IT" dirty="0" smtClean="0"/>
              <a:t> </a:t>
            </a:r>
            <a:r>
              <a:rPr lang="it-IT" dirty="0" err="1" smtClean="0"/>
              <a:t>need</a:t>
            </a:r>
            <a:r>
              <a:rPr lang="it-IT" dirty="0" smtClean="0"/>
              <a:t> to </a:t>
            </a:r>
            <a:r>
              <a:rPr lang="it-IT" dirty="0" err="1" smtClean="0"/>
              <a:t>tune</a:t>
            </a:r>
            <a:r>
              <a:rPr lang="it-IT" dirty="0" smtClean="0"/>
              <a:t> </a:t>
            </a:r>
            <a:r>
              <a:rPr lang="it-IT" dirty="0" err="1" smtClean="0"/>
              <a:t>it</a:t>
            </a:r>
            <a:r>
              <a:rPr lang="it-IT" dirty="0" smtClean="0"/>
              <a:t>, </a:t>
            </a:r>
            <a:r>
              <a:rPr lang="it-IT" dirty="0" err="1" smtClean="0"/>
              <a:t>you</a:t>
            </a:r>
            <a:r>
              <a:rPr lang="it-IT" dirty="0" smtClean="0"/>
              <a:t> </a:t>
            </a:r>
            <a:r>
              <a:rPr lang="it-IT" dirty="0" err="1" smtClean="0"/>
              <a:t>need</a:t>
            </a:r>
            <a:r>
              <a:rPr lang="it-IT" dirty="0" smtClean="0"/>
              <a:t> to </a:t>
            </a:r>
            <a:r>
              <a:rPr lang="it-IT" dirty="0" err="1" smtClean="0"/>
              <a:t>know</a:t>
            </a:r>
            <a:r>
              <a:rPr lang="it-IT" dirty="0" smtClean="0"/>
              <a:t> </a:t>
            </a:r>
            <a:r>
              <a:rPr lang="it-IT" dirty="0" err="1" smtClean="0"/>
              <a:t>every</a:t>
            </a:r>
            <a:r>
              <a:rPr lang="it-IT" dirty="0" smtClean="0"/>
              <a:t> </a:t>
            </a:r>
            <a:r>
              <a:rPr lang="it-IT" dirty="0" err="1" smtClean="0"/>
              <a:t>knob</a:t>
            </a:r>
            <a:r>
              <a:rPr lang="it-IT" dirty="0" smtClean="0"/>
              <a:t> </a:t>
            </a:r>
            <a:r>
              <a:rPr lang="it-IT" dirty="0" err="1" smtClean="0"/>
              <a:t>very</a:t>
            </a:r>
            <a:r>
              <a:rPr lang="it-IT" dirty="0" smtClean="0"/>
              <a:t> </a:t>
            </a:r>
            <a:r>
              <a:rPr lang="it-IT" dirty="0" err="1" smtClean="0"/>
              <a:t>well</a:t>
            </a:r>
            <a:r>
              <a:rPr lang="it-IT" dirty="0" smtClean="0"/>
              <a:t>. The GUI </a:t>
            </a:r>
            <a:r>
              <a:rPr lang="it-IT" dirty="0" err="1" smtClean="0"/>
              <a:t>does</a:t>
            </a:r>
            <a:r>
              <a:rPr lang="it-IT" dirty="0" smtClean="0"/>
              <a:t> a </a:t>
            </a:r>
            <a:r>
              <a:rPr lang="it-IT" dirty="0" err="1" smtClean="0"/>
              <a:t>great</a:t>
            </a:r>
            <a:r>
              <a:rPr lang="it-IT" dirty="0" smtClean="0"/>
              <a:t> job to </a:t>
            </a:r>
            <a:r>
              <a:rPr lang="it-IT" dirty="0" err="1" smtClean="0"/>
              <a:t>simplify</a:t>
            </a:r>
            <a:r>
              <a:rPr lang="it-IT" dirty="0" smtClean="0"/>
              <a:t> the </a:t>
            </a:r>
            <a:r>
              <a:rPr lang="it-IT" dirty="0" err="1" smtClean="0"/>
              <a:t>architecture</a:t>
            </a:r>
            <a:r>
              <a:rPr lang="it-IT" dirty="0" smtClean="0"/>
              <a:t> </a:t>
            </a:r>
            <a:r>
              <a:rPr lang="it-IT" dirty="0" err="1" smtClean="0"/>
              <a:t>complexity</a:t>
            </a:r>
            <a:r>
              <a:rPr lang="it-IT" dirty="0" smtClean="0"/>
              <a:t>, </a:t>
            </a:r>
            <a:r>
              <a:rPr lang="it-IT" dirty="0" err="1" smtClean="0"/>
              <a:t>still</a:t>
            </a:r>
            <a:r>
              <a:rPr lang="it-IT" dirty="0" smtClean="0"/>
              <a:t> </a:t>
            </a:r>
            <a:r>
              <a:rPr lang="it-IT" dirty="0" err="1" smtClean="0"/>
              <a:t>you</a:t>
            </a:r>
            <a:r>
              <a:rPr lang="it-IT" dirty="0" smtClean="0"/>
              <a:t> </a:t>
            </a:r>
            <a:r>
              <a:rPr lang="it-IT" dirty="0" err="1" smtClean="0"/>
              <a:t>can’t</a:t>
            </a:r>
            <a:r>
              <a:rPr lang="it-IT" dirty="0" smtClean="0"/>
              <a:t> </a:t>
            </a:r>
            <a:r>
              <a:rPr lang="it-IT" dirty="0" err="1" smtClean="0"/>
              <a:t>really</a:t>
            </a:r>
            <a:r>
              <a:rPr lang="it-IT" dirty="0" smtClean="0"/>
              <a:t> </a:t>
            </a:r>
            <a:r>
              <a:rPr lang="it-IT" dirty="0" err="1" smtClean="0"/>
              <a:t>avoid</a:t>
            </a:r>
            <a:r>
              <a:rPr lang="it-IT" dirty="0" smtClean="0"/>
              <a:t> to </a:t>
            </a:r>
            <a:r>
              <a:rPr lang="it-IT" dirty="0" err="1" smtClean="0"/>
              <a:t>learn</a:t>
            </a:r>
            <a:r>
              <a:rPr lang="it-IT" dirty="0" smtClean="0"/>
              <a:t> </a:t>
            </a:r>
            <a:r>
              <a:rPr lang="it-IT" dirty="0" err="1" smtClean="0"/>
              <a:t>it</a:t>
            </a:r>
            <a:r>
              <a:rPr lang="it-IT" dirty="0" smtClean="0"/>
              <a:t>.</a:t>
            </a:r>
            <a:endParaRPr lang="en-US" dirty="0" smtClean="0"/>
          </a:p>
        </p:txBody>
      </p:sp>
    </p:spTree>
    <p:extLst>
      <p:ext uri="{BB962C8B-B14F-4D97-AF65-F5344CB8AC3E}">
        <p14:creationId xmlns:p14="http://schemas.microsoft.com/office/powerpoint/2010/main" val="1913238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t>Robust: if you don’t trust transacton log mechanisms and backup/restore mechanism….</a:t>
            </a:r>
          </a:p>
          <a:p>
            <a:endParaRPr lang="en-US" smtClean="0"/>
          </a:p>
        </p:txBody>
      </p:sp>
    </p:spTree>
    <p:extLst>
      <p:ext uri="{BB962C8B-B14F-4D97-AF65-F5344CB8AC3E}">
        <p14:creationId xmlns:p14="http://schemas.microsoft.com/office/powerpoint/2010/main" val="1822458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noProof="0" dirty="0" smtClean="0"/>
              <a:t>The </a:t>
            </a:r>
            <a:r>
              <a:rPr lang="en-US" noProof="0" dirty="0" err="1" smtClean="0"/>
              <a:t>asterisc</a:t>
            </a:r>
            <a:r>
              <a:rPr lang="en-US" noProof="0" dirty="0" smtClean="0"/>
              <a:t> is there because Mirroring has automatic failover. However, it’s a though call: perception is that the witness can simply be a stand-alone machine with SQL Express. However, if Witness is lost, Quorum is lost and Database Mirroring stops serving incoming requests. So it’s like a single point of failure unless you also protect it (ok, with VMs it can be simpler, still…) </a:t>
            </a:r>
            <a:r>
              <a:rPr lang="en-US" noProof="0" dirty="0" err="1" smtClean="0"/>
              <a:t>Moveover</a:t>
            </a:r>
            <a:r>
              <a:rPr lang="en-US" noProof="0" dirty="0" smtClean="0"/>
              <a:t>, there has been a lot of problems with client-side connectivity and reconnects (e.g. with connection pooling) so in a lot of cases people simply didn’t took it as a real option.</a:t>
            </a:r>
          </a:p>
          <a:p>
            <a:endParaRPr lang="en-US" noProof="0" dirty="0" smtClean="0"/>
          </a:p>
          <a:p>
            <a:r>
              <a:rPr lang="en-US" noProof="0" dirty="0" smtClean="0"/>
              <a:t>Other </a:t>
            </a:r>
            <a:r>
              <a:rPr lang="en-US" noProof="0" dirty="0" err="1" smtClean="0"/>
              <a:t>asterisc</a:t>
            </a:r>
            <a:r>
              <a:rPr lang="en-US" noProof="0" dirty="0" smtClean="0"/>
              <a:t>: technically backups can be taken on subscribers (replication), so it’s really no backups on replicas for log shipping/mirroring and no up to date backups with Replication.</a:t>
            </a:r>
          </a:p>
        </p:txBody>
      </p:sp>
    </p:spTree>
    <p:extLst>
      <p:ext uri="{BB962C8B-B14F-4D97-AF65-F5344CB8AC3E}">
        <p14:creationId xmlns:p14="http://schemas.microsoft.com/office/powerpoint/2010/main" val="2553698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384202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lgn="r"/>
            <a:r>
              <a:rPr lang="en-US" smtClean="0"/>
              <a:t>&lt;Enter module number here&gt;</a:t>
            </a:r>
          </a:p>
          <a:p>
            <a:pPr algn="r"/>
            <a:r>
              <a:rPr lang="en-US" smtClean="0"/>
              <a:t>&lt;Enter module name here&gt;</a:t>
            </a:r>
            <a:endParaRPr lang="en-US" dirty="0"/>
          </a:p>
        </p:txBody>
      </p:sp>
      <p:sp>
        <p:nvSpPr>
          <p:cNvPr id="5" name="Footer Placeholder 4"/>
          <p:cNvSpPr>
            <a:spLocks noGrp="1"/>
          </p:cNvSpPr>
          <p:nvPr>
            <p:ph type="ftr" sz="quarter" idx="11"/>
          </p:nvPr>
        </p:nvSpPr>
        <p:spPr/>
        <p:txBody>
          <a:bodyPr/>
          <a:lstStyle/>
          <a:p>
            <a:pPr algn="ctr"/>
            <a:r>
              <a:rPr lang="en-US" smtClean="0"/>
              <a:t>&lt;Enter course name here&gt;</a:t>
            </a:r>
            <a:endParaRPr lang="en-US" dirty="0"/>
          </a:p>
        </p:txBody>
      </p:sp>
    </p:spTree>
    <p:extLst>
      <p:ext uri="{BB962C8B-B14F-4D97-AF65-F5344CB8AC3E}">
        <p14:creationId xmlns:p14="http://schemas.microsoft.com/office/powerpoint/2010/main" val="2012541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620927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708333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t>Following (2 slides) is a series of definitions more compact, but less precise, of the terms you can find in BOL. I’m not sure whether to leave it as is, it’s good too have some reminders but the definitions in BOL are much better. Once we talk more often, we may condens them in one slide (without the short description) and simply talk about them.</a:t>
            </a:r>
          </a:p>
          <a:p>
            <a:r>
              <a:rPr lang="it-IT" smtClean="0"/>
              <a:t>You choose what to do, if you feel enough confortable, simply drop them and talk about them in the overview slide (with the picture).</a:t>
            </a:r>
            <a:endParaRPr lang="en-US" smtClean="0"/>
          </a:p>
        </p:txBody>
      </p:sp>
    </p:spTree>
    <p:extLst>
      <p:ext uri="{BB962C8B-B14F-4D97-AF65-F5344CB8AC3E}">
        <p14:creationId xmlns:p14="http://schemas.microsoft.com/office/powerpoint/2010/main" val="4068701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012254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t>In future, I’ll add a slide with a diagram showing log records flow, like the one we had for mirroring but updated.</a:t>
            </a:r>
            <a:endParaRPr lang="en-US" smtClean="0"/>
          </a:p>
        </p:txBody>
      </p:sp>
    </p:spTree>
    <p:extLst>
      <p:ext uri="{BB962C8B-B14F-4D97-AF65-F5344CB8AC3E}">
        <p14:creationId xmlns:p14="http://schemas.microsoft.com/office/powerpoint/2010/main" val="3808602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42657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895828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261416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t>I’m not happy with this one. If for anything, it should be consisent with the table prepared for FCI. However, I added this one right now while translating (not included in my original presentation). I will think at how to make it better in future. Right now take it as is or simply hide it and leave the «similar to FCI» in the previous slide. Oh, or make it better </a:t>
            </a:r>
            <a:r>
              <a:rPr lang="it-IT" smtClean="0">
                <a:sym typeface="Wingdings" pitchFamily="2" charset="2"/>
              </a:rPr>
              <a:t></a:t>
            </a:r>
            <a:endParaRPr lang="en-US" smtClean="0"/>
          </a:p>
        </p:txBody>
      </p:sp>
    </p:spTree>
    <p:extLst>
      <p:ext uri="{BB962C8B-B14F-4D97-AF65-F5344CB8AC3E}">
        <p14:creationId xmlns:p14="http://schemas.microsoft.com/office/powerpoint/2010/main" val="4271754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76289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972330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4021485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100122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427641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966557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314349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89072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931763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098808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noProof="0" dirty="0" smtClean="0"/>
              <a:t>In the current version of the demo, the secondary replica in the secondary datacenter is actually on the same sub-net. I would say this is not a practical scenario as you still need some proprietary stretched VLAN technology. OTOH building</a:t>
            </a:r>
            <a:r>
              <a:rPr lang="en-US" baseline="0" noProof="0" dirty="0" smtClean="0"/>
              <a:t> the multi-subnet scenario requires routing (e.g. with Windows Remote Access role or a Linux VM) and such a demo is being built (also covering full multi-site FCI+AG).</a:t>
            </a:r>
            <a:endParaRPr lang="en-US" noProof="0" dirty="0" smtClean="0"/>
          </a:p>
        </p:txBody>
      </p:sp>
    </p:spTree>
    <p:extLst>
      <p:ext uri="{BB962C8B-B14F-4D97-AF65-F5344CB8AC3E}">
        <p14:creationId xmlns:p14="http://schemas.microsoft.com/office/powerpoint/2010/main" val="21172916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315185C3-C6A0-4FBF-9BDE-AD45F5C077D0}" type="slidenum">
              <a:rPr lang="en-US" smtClean="0"/>
              <a:t>44</a:t>
            </a:fld>
            <a:endParaRPr lang="en-US"/>
          </a:p>
        </p:txBody>
      </p:sp>
    </p:spTree>
    <p:extLst>
      <p:ext uri="{BB962C8B-B14F-4D97-AF65-F5344CB8AC3E}">
        <p14:creationId xmlns:p14="http://schemas.microsoft.com/office/powerpoint/2010/main" val="3391176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260766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315185C3-C6A0-4FBF-9BDE-AD45F5C077D0}" type="slidenum">
              <a:rPr lang="en-US" smtClean="0"/>
              <a:t>45</a:t>
            </a:fld>
            <a:endParaRPr lang="en-US"/>
          </a:p>
        </p:txBody>
      </p:sp>
    </p:spTree>
    <p:extLst>
      <p:ext uri="{BB962C8B-B14F-4D97-AF65-F5344CB8AC3E}">
        <p14:creationId xmlns:p14="http://schemas.microsoft.com/office/powerpoint/2010/main" val="1536241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315185C3-C6A0-4FBF-9BDE-AD45F5C077D0}" type="slidenum">
              <a:rPr lang="en-US" smtClean="0"/>
              <a:t>46</a:t>
            </a:fld>
            <a:endParaRPr lang="en-US"/>
          </a:p>
        </p:txBody>
      </p:sp>
    </p:spTree>
    <p:extLst>
      <p:ext uri="{BB962C8B-B14F-4D97-AF65-F5344CB8AC3E}">
        <p14:creationId xmlns:p14="http://schemas.microsoft.com/office/powerpoint/2010/main" val="3478246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315185C3-C6A0-4FBF-9BDE-AD45F5C077D0}" type="slidenum">
              <a:rPr lang="en-US" smtClean="0"/>
              <a:t>47</a:t>
            </a:fld>
            <a:endParaRPr lang="en-US"/>
          </a:p>
        </p:txBody>
      </p:sp>
    </p:spTree>
    <p:extLst>
      <p:ext uri="{BB962C8B-B14F-4D97-AF65-F5344CB8AC3E}">
        <p14:creationId xmlns:p14="http://schemas.microsoft.com/office/powerpoint/2010/main" val="25331002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315185C3-C6A0-4FBF-9BDE-AD45F5C077D0}" type="slidenum">
              <a:rPr lang="en-US" smtClean="0"/>
              <a:t>48</a:t>
            </a:fld>
            <a:endParaRPr lang="en-US"/>
          </a:p>
        </p:txBody>
      </p:sp>
    </p:spTree>
    <p:extLst>
      <p:ext uri="{BB962C8B-B14F-4D97-AF65-F5344CB8AC3E}">
        <p14:creationId xmlns:p14="http://schemas.microsoft.com/office/powerpoint/2010/main" val="21729577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315185C3-C6A0-4FBF-9BDE-AD45F5C077D0}" type="slidenum">
              <a:rPr lang="en-US" smtClean="0"/>
              <a:t>49</a:t>
            </a:fld>
            <a:endParaRPr lang="en-US"/>
          </a:p>
        </p:txBody>
      </p:sp>
    </p:spTree>
    <p:extLst>
      <p:ext uri="{BB962C8B-B14F-4D97-AF65-F5344CB8AC3E}">
        <p14:creationId xmlns:p14="http://schemas.microsoft.com/office/powerpoint/2010/main" val="1145293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315185C3-C6A0-4FBF-9BDE-AD45F5C077D0}" type="slidenum">
              <a:rPr lang="en-US" smtClean="0"/>
              <a:t>50</a:t>
            </a:fld>
            <a:endParaRPr lang="en-US"/>
          </a:p>
        </p:txBody>
      </p:sp>
    </p:spTree>
    <p:extLst>
      <p:ext uri="{BB962C8B-B14F-4D97-AF65-F5344CB8AC3E}">
        <p14:creationId xmlns:p14="http://schemas.microsoft.com/office/powerpoint/2010/main" val="2774354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315185C3-C6A0-4FBF-9BDE-AD45F5C077D0}" type="slidenum">
              <a:rPr lang="en-US" smtClean="0"/>
              <a:t>51</a:t>
            </a:fld>
            <a:endParaRPr lang="en-US"/>
          </a:p>
        </p:txBody>
      </p:sp>
    </p:spTree>
    <p:extLst>
      <p:ext uri="{BB962C8B-B14F-4D97-AF65-F5344CB8AC3E}">
        <p14:creationId xmlns:p14="http://schemas.microsoft.com/office/powerpoint/2010/main" val="2692029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315185C3-C6A0-4FBF-9BDE-AD45F5C077D0}" type="slidenum">
              <a:rPr lang="en-US" smtClean="0"/>
              <a:t>52</a:t>
            </a:fld>
            <a:endParaRPr lang="en-US"/>
          </a:p>
        </p:txBody>
      </p:sp>
    </p:spTree>
    <p:extLst>
      <p:ext uri="{BB962C8B-B14F-4D97-AF65-F5344CB8AC3E}">
        <p14:creationId xmlns:p14="http://schemas.microsoft.com/office/powerpoint/2010/main" val="42184018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315185C3-C6A0-4FBF-9BDE-AD45F5C077D0}" type="slidenum">
              <a:rPr lang="en-US" smtClean="0"/>
              <a:t>53</a:t>
            </a:fld>
            <a:endParaRPr lang="en-US"/>
          </a:p>
        </p:txBody>
      </p:sp>
    </p:spTree>
    <p:extLst>
      <p:ext uri="{BB962C8B-B14F-4D97-AF65-F5344CB8AC3E}">
        <p14:creationId xmlns:p14="http://schemas.microsoft.com/office/powerpoint/2010/main" val="5966835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dirty="0" smtClean="0"/>
              <a:t>The script can take </a:t>
            </a:r>
            <a:r>
              <a:rPr lang="it-IT" dirty="0" err="1" smtClean="0"/>
              <a:t>between</a:t>
            </a:r>
            <a:r>
              <a:rPr lang="it-IT" dirty="0" smtClean="0"/>
              <a:t> </a:t>
            </a:r>
            <a:r>
              <a:rPr lang="it-IT" dirty="0" err="1" smtClean="0"/>
              <a:t>half</a:t>
            </a:r>
            <a:r>
              <a:rPr lang="it-IT" dirty="0" smtClean="0"/>
              <a:t> a minute and 2 minutes. For </a:t>
            </a:r>
            <a:r>
              <a:rPr lang="it-IT" dirty="0" err="1" smtClean="0"/>
              <a:t>my</a:t>
            </a:r>
            <a:r>
              <a:rPr lang="it-IT" dirty="0" smtClean="0"/>
              <a:t> </a:t>
            </a:r>
            <a:r>
              <a:rPr lang="it-IT" dirty="0" err="1" smtClean="0"/>
              <a:t>presentation</a:t>
            </a:r>
            <a:r>
              <a:rPr lang="it-IT" dirty="0" smtClean="0"/>
              <a:t>, I </a:t>
            </a:r>
            <a:r>
              <a:rPr lang="it-IT" dirty="0" err="1" smtClean="0"/>
              <a:t>choose</a:t>
            </a:r>
            <a:r>
              <a:rPr lang="it-IT" dirty="0" smtClean="0"/>
              <a:t> to </a:t>
            </a:r>
            <a:r>
              <a:rPr lang="it-IT" dirty="0" err="1" smtClean="0"/>
              <a:t>run</a:t>
            </a:r>
            <a:r>
              <a:rPr lang="it-IT" dirty="0" smtClean="0"/>
              <a:t> </a:t>
            </a:r>
            <a:r>
              <a:rPr lang="it-IT" dirty="0" err="1" smtClean="0"/>
              <a:t>it</a:t>
            </a:r>
            <a:r>
              <a:rPr lang="it-IT" dirty="0" smtClean="0"/>
              <a:t> </a:t>
            </a:r>
            <a:r>
              <a:rPr lang="it-IT" dirty="0" err="1" smtClean="0"/>
              <a:t>before</a:t>
            </a:r>
            <a:r>
              <a:rPr lang="it-IT" dirty="0" smtClean="0"/>
              <a:t> </a:t>
            </a:r>
            <a:r>
              <a:rPr lang="it-IT" dirty="0" err="1" smtClean="0"/>
              <a:t>starting</a:t>
            </a:r>
            <a:r>
              <a:rPr lang="it-IT" dirty="0" smtClean="0"/>
              <a:t> the </a:t>
            </a:r>
            <a:r>
              <a:rPr lang="it-IT" dirty="0" err="1" smtClean="0"/>
              <a:t>presentation</a:t>
            </a:r>
            <a:r>
              <a:rPr lang="it-IT" dirty="0" smtClean="0"/>
              <a:t> and </a:t>
            </a:r>
            <a:r>
              <a:rPr lang="it-IT" dirty="0" err="1" smtClean="0"/>
              <a:t>only</a:t>
            </a:r>
            <a:r>
              <a:rPr lang="it-IT" dirty="0" smtClean="0"/>
              <a:t> show the script + </a:t>
            </a:r>
            <a:r>
              <a:rPr lang="it-IT" dirty="0" err="1" smtClean="0"/>
              <a:t>Configuration</a:t>
            </a:r>
            <a:r>
              <a:rPr lang="it-IT" dirty="0" smtClean="0"/>
              <a:t> Manager AG </a:t>
            </a:r>
            <a:r>
              <a:rPr lang="it-IT" dirty="0" err="1" smtClean="0"/>
              <a:t>property</a:t>
            </a:r>
            <a:r>
              <a:rPr lang="it-IT" dirty="0" smtClean="0"/>
              <a:t> pane.</a:t>
            </a:r>
            <a:endParaRPr lang="en-US" dirty="0" smtClean="0"/>
          </a:p>
        </p:txBody>
      </p:sp>
    </p:spTree>
    <p:extLst>
      <p:ext uri="{BB962C8B-B14F-4D97-AF65-F5344CB8AC3E}">
        <p14:creationId xmlns:p14="http://schemas.microsoft.com/office/powerpoint/2010/main" val="1434555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973524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dirty="0" smtClean="0"/>
              <a:t>The script can take </a:t>
            </a:r>
            <a:r>
              <a:rPr lang="it-IT" dirty="0" err="1" smtClean="0"/>
              <a:t>between</a:t>
            </a:r>
            <a:r>
              <a:rPr lang="it-IT" dirty="0" smtClean="0"/>
              <a:t> </a:t>
            </a:r>
            <a:r>
              <a:rPr lang="it-IT" dirty="0" err="1" smtClean="0"/>
              <a:t>half</a:t>
            </a:r>
            <a:r>
              <a:rPr lang="it-IT" dirty="0" smtClean="0"/>
              <a:t> a minute and 2 minutes. For </a:t>
            </a:r>
            <a:r>
              <a:rPr lang="it-IT" dirty="0" err="1" smtClean="0"/>
              <a:t>my</a:t>
            </a:r>
            <a:r>
              <a:rPr lang="it-IT" dirty="0" smtClean="0"/>
              <a:t> </a:t>
            </a:r>
            <a:r>
              <a:rPr lang="it-IT" dirty="0" err="1" smtClean="0"/>
              <a:t>presentation</a:t>
            </a:r>
            <a:r>
              <a:rPr lang="it-IT" dirty="0" smtClean="0"/>
              <a:t>, I </a:t>
            </a:r>
            <a:r>
              <a:rPr lang="it-IT" dirty="0" err="1" smtClean="0"/>
              <a:t>choose</a:t>
            </a:r>
            <a:r>
              <a:rPr lang="it-IT" dirty="0" smtClean="0"/>
              <a:t> to </a:t>
            </a:r>
            <a:r>
              <a:rPr lang="it-IT" dirty="0" err="1" smtClean="0"/>
              <a:t>run</a:t>
            </a:r>
            <a:r>
              <a:rPr lang="it-IT" dirty="0" smtClean="0"/>
              <a:t> </a:t>
            </a:r>
            <a:r>
              <a:rPr lang="it-IT" dirty="0" err="1" smtClean="0"/>
              <a:t>it</a:t>
            </a:r>
            <a:r>
              <a:rPr lang="it-IT" dirty="0" smtClean="0"/>
              <a:t> </a:t>
            </a:r>
            <a:r>
              <a:rPr lang="it-IT" dirty="0" err="1" smtClean="0"/>
              <a:t>before</a:t>
            </a:r>
            <a:r>
              <a:rPr lang="it-IT" dirty="0" smtClean="0"/>
              <a:t> </a:t>
            </a:r>
            <a:r>
              <a:rPr lang="it-IT" dirty="0" err="1" smtClean="0"/>
              <a:t>starting</a:t>
            </a:r>
            <a:r>
              <a:rPr lang="it-IT" dirty="0" smtClean="0"/>
              <a:t> the </a:t>
            </a:r>
            <a:r>
              <a:rPr lang="it-IT" dirty="0" err="1" smtClean="0"/>
              <a:t>presentation</a:t>
            </a:r>
            <a:r>
              <a:rPr lang="it-IT" dirty="0" smtClean="0"/>
              <a:t> and </a:t>
            </a:r>
            <a:r>
              <a:rPr lang="it-IT" dirty="0" err="1" smtClean="0"/>
              <a:t>only</a:t>
            </a:r>
            <a:r>
              <a:rPr lang="it-IT" dirty="0" smtClean="0"/>
              <a:t> show the script + </a:t>
            </a:r>
            <a:r>
              <a:rPr lang="it-IT" dirty="0" err="1" smtClean="0"/>
              <a:t>Configuration</a:t>
            </a:r>
            <a:r>
              <a:rPr lang="it-IT" dirty="0" smtClean="0"/>
              <a:t> Manager AG </a:t>
            </a:r>
            <a:r>
              <a:rPr lang="it-IT" dirty="0" err="1" smtClean="0"/>
              <a:t>property</a:t>
            </a:r>
            <a:r>
              <a:rPr lang="it-IT" dirty="0" smtClean="0"/>
              <a:t> pane.</a:t>
            </a:r>
            <a:endParaRPr lang="en-US" dirty="0" smtClean="0"/>
          </a:p>
        </p:txBody>
      </p:sp>
    </p:spTree>
    <p:extLst>
      <p:ext uri="{BB962C8B-B14F-4D97-AF65-F5344CB8AC3E}">
        <p14:creationId xmlns:p14="http://schemas.microsoft.com/office/powerpoint/2010/main" val="33084260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dirty="0" err="1" smtClean="0"/>
              <a:t>During</a:t>
            </a:r>
            <a:r>
              <a:rPr lang="it-IT" dirty="0" smtClean="0"/>
              <a:t> the demo, I do the backup on the </a:t>
            </a:r>
            <a:r>
              <a:rPr lang="it-IT" dirty="0" err="1" smtClean="0"/>
              <a:t>fly</a:t>
            </a:r>
            <a:r>
              <a:rPr lang="it-IT" dirty="0" smtClean="0"/>
              <a:t> (</a:t>
            </a:r>
            <a:r>
              <a:rPr lang="it-IT" dirty="0" err="1" smtClean="0"/>
              <a:t>it</a:t>
            </a:r>
            <a:r>
              <a:rPr lang="it-IT" dirty="0" smtClean="0"/>
              <a:t> </a:t>
            </a:r>
            <a:r>
              <a:rPr lang="it-IT" dirty="0" err="1" smtClean="0"/>
              <a:t>only</a:t>
            </a:r>
            <a:r>
              <a:rPr lang="it-IT" dirty="0" smtClean="0"/>
              <a:t> </a:t>
            </a:r>
            <a:r>
              <a:rPr lang="it-IT" dirty="0" err="1" smtClean="0"/>
              <a:t>takes</a:t>
            </a:r>
            <a:r>
              <a:rPr lang="it-IT" dirty="0" smtClean="0"/>
              <a:t> a </a:t>
            </a:r>
            <a:r>
              <a:rPr lang="it-IT" dirty="0" err="1" smtClean="0"/>
              <a:t>couple</a:t>
            </a:r>
            <a:r>
              <a:rPr lang="it-IT" dirty="0" smtClean="0"/>
              <a:t> of </a:t>
            </a:r>
            <a:r>
              <a:rPr lang="it-IT" dirty="0" err="1" smtClean="0"/>
              <a:t>seconds</a:t>
            </a:r>
            <a:r>
              <a:rPr lang="it-IT" dirty="0" smtClean="0"/>
              <a:t>)</a:t>
            </a:r>
            <a:endParaRPr lang="en-US" dirty="0" smtClean="0"/>
          </a:p>
        </p:txBody>
      </p:sp>
    </p:spTree>
    <p:extLst>
      <p:ext uri="{BB962C8B-B14F-4D97-AF65-F5344CB8AC3E}">
        <p14:creationId xmlns:p14="http://schemas.microsoft.com/office/powerpoint/2010/main" val="1847749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dirty="0" err="1" smtClean="0"/>
              <a:t>During</a:t>
            </a:r>
            <a:r>
              <a:rPr lang="it-IT" dirty="0" smtClean="0"/>
              <a:t> the demo, I do the backup on the </a:t>
            </a:r>
            <a:r>
              <a:rPr lang="it-IT" dirty="0" err="1" smtClean="0"/>
              <a:t>fly</a:t>
            </a:r>
            <a:r>
              <a:rPr lang="it-IT" dirty="0" smtClean="0"/>
              <a:t> (</a:t>
            </a:r>
            <a:r>
              <a:rPr lang="it-IT" dirty="0" err="1" smtClean="0"/>
              <a:t>it</a:t>
            </a:r>
            <a:r>
              <a:rPr lang="it-IT" dirty="0" smtClean="0"/>
              <a:t> </a:t>
            </a:r>
            <a:r>
              <a:rPr lang="it-IT" dirty="0" err="1" smtClean="0"/>
              <a:t>only</a:t>
            </a:r>
            <a:r>
              <a:rPr lang="it-IT" dirty="0" smtClean="0"/>
              <a:t> </a:t>
            </a:r>
            <a:r>
              <a:rPr lang="it-IT" dirty="0" err="1" smtClean="0"/>
              <a:t>takes</a:t>
            </a:r>
            <a:r>
              <a:rPr lang="it-IT" dirty="0" smtClean="0"/>
              <a:t> a </a:t>
            </a:r>
            <a:r>
              <a:rPr lang="it-IT" dirty="0" err="1" smtClean="0"/>
              <a:t>couple</a:t>
            </a:r>
            <a:r>
              <a:rPr lang="it-IT" dirty="0" smtClean="0"/>
              <a:t> of </a:t>
            </a:r>
            <a:r>
              <a:rPr lang="it-IT" dirty="0" err="1" smtClean="0"/>
              <a:t>seconds</a:t>
            </a:r>
            <a:r>
              <a:rPr lang="it-IT" dirty="0" smtClean="0"/>
              <a:t>)</a:t>
            </a:r>
            <a:endParaRPr lang="en-US" dirty="0" smtClean="0"/>
          </a:p>
        </p:txBody>
      </p:sp>
    </p:spTree>
    <p:extLst>
      <p:ext uri="{BB962C8B-B14F-4D97-AF65-F5344CB8AC3E}">
        <p14:creationId xmlns:p14="http://schemas.microsoft.com/office/powerpoint/2010/main" val="36690023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t>During the demo, I do the backup on the fly (it only takes a couple of seconds)</a:t>
            </a:r>
            <a:endParaRPr lang="en-US" smtClean="0"/>
          </a:p>
        </p:txBody>
      </p:sp>
    </p:spTree>
    <p:extLst>
      <p:ext uri="{BB962C8B-B14F-4D97-AF65-F5344CB8AC3E}">
        <p14:creationId xmlns:p14="http://schemas.microsoft.com/office/powerpoint/2010/main" val="39760214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595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noProof="0" dirty="0" smtClean="0"/>
              <a:t>Here is where I explain that you need to remember to select automatic failover and synchronous commit for *both* the primary and the secondary to avoid unexpected results because of role exchange after a failover (check the mail with the Connect item from Richard).</a:t>
            </a:r>
          </a:p>
          <a:p>
            <a:r>
              <a:rPr lang="en-US" noProof="0" dirty="0" smtClean="0"/>
              <a:t>Also: I choose to leave </a:t>
            </a:r>
            <a:r>
              <a:rPr lang="en-US" noProof="0" dirty="0" err="1" smtClean="0"/>
              <a:t>secondaries</a:t>
            </a:r>
            <a:r>
              <a:rPr lang="en-US" noProof="0" dirty="0" smtClean="0"/>
              <a:t> non readable because that is the second part of the demo.</a:t>
            </a:r>
          </a:p>
        </p:txBody>
      </p:sp>
    </p:spTree>
    <p:extLst>
      <p:ext uri="{BB962C8B-B14F-4D97-AF65-F5344CB8AC3E}">
        <p14:creationId xmlns:p14="http://schemas.microsoft.com/office/powerpoint/2010/main" val="3042313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5573088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42310841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t>Here I stress again the fact that there’s no automation behind it, you need to provide the logic in your backup scripts. Also, in some cases you may want to just do backups on the DR site regardless of these settings; just because you want to have a copy of them at the DR site for redundancy and saving the extra bandwidth required to copy them of-site.</a:t>
            </a:r>
            <a:endParaRPr lang="en-US" smtClean="0"/>
          </a:p>
        </p:txBody>
      </p:sp>
    </p:spTree>
    <p:extLst>
      <p:ext uri="{BB962C8B-B14F-4D97-AF65-F5344CB8AC3E}">
        <p14:creationId xmlns:p14="http://schemas.microsoft.com/office/powerpoint/2010/main" val="24556217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t>Ok, when I did the live demo I simply forgot about this </a:t>
            </a:r>
            <a:r>
              <a:rPr lang="it-IT" smtClean="0">
                <a:sym typeface="Wingdings" pitchFamily="2" charset="2"/>
              </a:rPr>
              <a:t> was not really a problem, I put on my poker face and told them it was on purpose to show them how you can configure it later </a:t>
            </a:r>
          </a:p>
        </p:txBody>
      </p:sp>
    </p:spTree>
    <p:extLst>
      <p:ext uri="{BB962C8B-B14F-4D97-AF65-F5344CB8AC3E}">
        <p14:creationId xmlns:p14="http://schemas.microsoft.com/office/powerpoint/2010/main" val="39925837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t>Ok, when I did the live demo I simply forgot about this </a:t>
            </a:r>
            <a:r>
              <a:rPr lang="it-IT" smtClean="0">
                <a:sym typeface="Wingdings" pitchFamily="2" charset="2"/>
              </a:rPr>
              <a:t> was not really a problem, I put on my poker face and told them it was on purpose to show them how you can configure it later </a:t>
            </a:r>
          </a:p>
        </p:txBody>
      </p:sp>
    </p:spTree>
    <p:extLst>
      <p:ext uri="{BB962C8B-B14F-4D97-AF65-F5344CB8AC3E}">
        <p14:creationId xmlns:p14="http://schemas.microsoft.com/office/powerpoint/2010/main" val="1671774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2305885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noProof="0" dirty="0" smtClean="0">
                <a:sym typeface="Wingdings" pitchFamily="2" charset="2"/>
              </a:rPr>
              <a:t>The Temp share is not available on the VMs, for the demo I decided to build it on-the-fly, it only takes a few clicks and I ask the audience «So, to which Windows Account should I give rights to?»</a:t>
            </a:r>
          </a:p>
        </p:txBody>
      </p:sp>
    </p:spTree>
    <p:extLst>
      <p:ext uri="{BB962C8B-B14F-4D97-AF65-F5344CB8AC3E}">
        <p14:creationId xmlns:p14="http://schemas.microsoft.com/office/powerpoint/2010/main" val="17143285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107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24676002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38441734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32828620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7773939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noProof="0" dirty="0" smtClean="0">
                <a:sym typeface="Wingdings" pitchFamily="2" charset="2"/>
              </a:rPr>
              <a:t>The warning is because the current quorum vote configuration is against best practices.</a:t>
            </a:r>
          </a:p>
          <a:p>
            <a:r>
              <a:rPr lang="en-US" noProof="0" dirty="0" smtClean="0">
                <a:sym typeface="Wingdings" pitchFamily="2" charset="2"/>
              </a:rPr>
              <a:t>From what I understood, this is because the third instance SQL3 is asynchronous and because failover can be only manual, it’s sort of implied that this instance is for DR and thus the node hosting it shouldn’t be allowed to vote. </a:t>
            </a:r>
            <a:r>
              <a:rPr lang="en-US" dirty="0" smtClean="0">
                <a:hlinkClick r:id="rId3"/>
              </a:rPr>
              <a:t>http://msdn.microsoft.com/en-us/library/hh270280.aspx</a:t>
            </a:r>
            <a:endParaRPr lang="en-US" dirty="0" smtClean="0"/>
          </a:p>
          <a:p>
            <a:endParaRPr lang="en-US" noProof="0" dirty="0" smtClean="0">
              <a:sym typeface="Wingdings" pitchFamily="2" charset="2"/>
            </a:endParaRPr>
          </a:p>
        </p:txBody>
      </p:sp>
    </p:spTree>
    <p:extLst>
      <p:ext uri="{BB962C8B-B14F-4D97-AF65-F5344CB8AC3E}">
        <p14:creationId xmlns:p14="http://schemas.microsoft.com/office/powerpoint/2010/main" val="30541972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2876079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14474271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Stress out that there’s no shared storage! This is a complete solution without shared storage and the need to replicate it with a proprietary technology.</a:t>
            </a:r>
          </a:p>
        </p:txBody>
      </p:sp>
    </p:spTree>
    <p:extLst>
      <p:ext uri="{BB962C8B-B14F-4D97-AF65-F5344CB8AC3E}">
        <p14:creationId xmlns:p14="http://schemas.microsoft.com/office/powerpoint/2010/main" val="38688171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I ran this on the Domain Controller</a:t>
            </a:r>
          </a:p>
        </p:txBody>
      </p:sp>
    </p:spTree>
    <p:extLst>
      <p:ext uri="{BB962C8B-B14F-4D97-AF65-F5344CB8AC3E}">
        <p14:creationId xmlns:p14="http://schemas.microsoft.com/office/powerpoint/2010/main" val="3562700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4622035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22546940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4026859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36858141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19273898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436630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36248878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15054284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23217034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smtClean="0">
              <a:sym typeface="Wingdings" pitchFamily="2" charset="2"/>
            </a:endParaRPr>
          </a:p>
        </p:txBody>
      </p:sp>
    </p:spTree>
    <p:extLst>
      <p:ext uri="{BB962C8B-B14F-4D97-AF65-F5344CB8AC3E}">
        <p14:creationId xmlns:p14="http://schemas.microsoft.com/office/powerpoint/2010/main" val="25540572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dirty="0" smtClean="0">
                <a:sym typeface="Wingdings" pitchFamily="2" charset="2"/>
              </a:rPr>
              <a:t>Ok, </a:t>
            </a:r>
            <a:r>
              <a:rPr lang="it-IT" dirty="0" err="1" smtClean="0">
                <a:sym typeface="Wingdings" pitchFamily="2" charset="2"/>
              </a:rPr>
              <a:t>at</a:t>
            </a:r>
            <a:r>
              <a:rPr lang="it-IT" dirty="0" smtClean="0">
                <a:sym typeface="Wingdings" pitchFamily="2" charset="2"/>
              </a:rPr>
              <a:t> </a:t>
            </a:r>
            <a:r>
              <a:rPr lang="it-IT" dirty="0" err="1" smtClean="0">
                <a:sym typeface="Wingdings" pitchFamily="2" charset="2"/>
              </a:rPr>
              <a:t>this</a:t>
            </a:r>
            <a:r>
              <a:rPr lang="it-IT" dirty="0" smtClean="0">
                <a:sym typeface="Wingdings" pitchFamily="2" charset="2"/>
              </a:rPr>
              <a:t> </a:t>
            </a:r>
            <a:r>
              <a:rPr lang="it-IT" dirty="0" err="1" smtClean="0">
                <a:sym typeface="Wingdings" pitchFamily="2" charset="2"/>
              </a:rPr>
              <a:t>point</a:t>
            </a:r>
            <a:r>
              <a:rPr lang="it-IT" dirty="0" smtClean="0">
                <a:sym typeface="Wingdings" pitchFamily="2" charset="2"/>
              </a:rPr>
              <a:t> I show </a:t>
            </a:r>
            <a:r>
              <a:rPr lang="it-IT" dirty="0" err="1" smtClean="0">
                <a:sym typeface="Wingdings" pitchFamily="2" charset="2"/>
              </a:rPr>
              <a:t>also</a:t>
            </a:r>
            <a:r>
              <a:rPr lang="it-IT" dirty="0" smtClean="0">
                <a:sym typeface="Wingdings" pitchFamily="2" charset="2"/>
              </a:rPr>
              <a:t> </a:t>
            </a:r>
            <a:r>
              <a:rPr lang="it-IT" dirty="0" err="1" smtClean="0">
                <a:sym typeface="Wingdings" pitchFamily="2" charset="2"/>
              </a:rPr>
              <a:t>how</a:t>
            </a:r>
            <a:r>
              <a:rPr lang="it-IT" dirty="0" smtClean="0">
                <a:sym typeface="Wingdings" pitchFamily="2" charset="2"/>
              </a:rPr>
              <a:t> to </a:t>
            </a:r>
            <a:r>
              <a:rPr lang="it-IT" dirty="0" err="1" smtClean="0">
                <a:sym typeface="Wingdings" pitchFamily="2" charset="2"/>
              </a:rPr>
              <a:t>rollback</a:t>
            </a:r>
            <a:r>
              <a:rPr lang="it-IT" dirty="0" smtClean="0">
                <a:sym typeface="Wingdings" pitchFamily="2" charset="2"/>
              </a:rPr>
              <a:t>. </a:t>
            </a:r>
            <a:r>
              <a:rPr lang="it-IT" dirty="0" err="1" smtClean="0">
                <a:sym typeface="Wingdings" pitchFamily="2" charset="2"/>
              </a:rPr>
              <a:t>You</a:t>
            </a:r>
            <a:r>
              <a:rPr lang="it-IT" dirty="0" smtClean="0">
                <a:sym typeface="Wingdings" pitchFamily="2" charset="2"/>
              </a:rPr>
              <a:t> </a:t>
            </a:r>
            <a:r>
              <a:rPr lang="it-IT" dirty="0" err="1" smtClean="0">
                <a:sym typeface="Wingdings" pitchFamily="2" charset="2"/>
              </a:rPr>
              <a:t>may</a:t>
            </a:r>
            <a:r>
              <a:rPr lang="it-IT" dirty="0" smtClean="0">
                <a:sym typeface="Wingdings" pitchFamily="2" charset="2"/>
              </a:rPr>
              <a:t> </a:t>
            </a:r>
            <a:r>
              <a:rPr lang="it-IT" dirty="0" err="1" smtClean="0">
                <a:sym typeface="Wingdings" pitchFamily="2" charset="2"/>
              </a:rPr>
              <a:t>choose</a:t>
            </a:r>
            <a:r>
              <a:rPr lang="it-IT" dirty="0" smtClean="0">
                <a:sym typeface="Wingdings" pitchFamily="2" charset="2"/>
              </a:rPr>
              <a:t> to </a:t>
            </a:r>
            <a:r>
              <a:rPr lang="it-IT" dirty="0" err="1" smtClean="0">
                <a:sym typeface="Wingdings" pitchFamily="2" charset="2"/>
              </a:rPr>
              <a:t>skip</a:t>
            </a:r>
            <a:r>
              <a:rPr lang="it-IT" dirty="0" smtClean="0">
                <a:sym typeface="Wingdings" pitchFamily="2" charset="2"/>
              </a:rPr>
              <a:t> </a:t>
            </a:r>
            <a:r>
              <a:rPr lang="it-IT" dirty="0" err="1" smtClean="0">
                <a:sym typeface="Wingdings" pitchFamily="2" charset="2"/>
              </a:rPr>
              <a:t>it</a:t>
            </a:r>
            <a:r>
              <a:rPr lang="it-IT" dirty="0" smtClean="0">
                <a:sym typeface="Wingdings" pitchFamily="2" charset="2"/>
              </a:rPr>
              <a:t>, </a:t>
            </a:r>
            <a:r>
              <a:rPr lang="it-IT" dirty="0" err="1" smtClean="0">
                <a:sym typeface="Wingdings" pitchFamily="2" charset="2"/>
              </a:rPr>
              <a:t>however</a:t>
            </a:r>
            <a:r>
              <a:rPr lang="it-IT" dirty="0" smtClean="0">
                <a:sym typeface="Wingdings" pitchFamily="2" charset="2"/>
              </a:rPr>
              <a:t> </a:t>
            </a:r>
            <a:r>
              <a:rPr lang="it-IT" dirty="0" err="1" smtClean="0">
                <a:sym typeface="Wingdings" pitchFamily="2" charset="2"/>
              </a:rPr>
              <a:t>mind</a:t>
            </a:r>
            <a:r>
              <a:rPr lang="it-IT" dirty="0" smtClean="0">
                <a:sym typeface="Wingdings" pitchFamily="2" charset="2"/>
              </a:rPr>
              <a:t> </a:t>
            </a:r>
            <a:r>
              <a:rPr lang="it-IT" dirty="0" err="1" smtClean="0">
                <a:sym typeface="Wingdings" pitchFamily="2" charset="2"/>
              </a:rPr>
              <a:t>that</a:t>
            </a:r>
            <a:r>
              <a:rPr lang="it-IT" dirty="0" smtClean="0">
                <a:sym typeface="Wingdings" pitchFamily="2" charset="2"/>
              </a:rPr>
              <a:t> </a:t>
            </a:r>
            <a:r>
              <a:rPr lang="it-IT" dirty="0" err="1" smtClean="0">
                <a:sym typeface="Wingdings" pitchFamily="2" charset="2"/>
              </a:rPr>
              <a:t>everything</a:t>
            </a:r>
            <a:r>
              <a:rPr lang="it-IT" dirty="0" smtClean="0">
                <a:sym typeface="Wingdings" pitchFamily="2" charset="2"/>
              </a:rPr>
              <a:t> from </a:t>
            </a:r>
            <a:r>
              <a:rPr lang="it-IT" dirty="0" err="1" smtClean="0">
                <a:sym typeface="Wingdings" pitchFamily="2" charset="2"/>
              </a:rPr>
              <a:t>this</a:t>
            </a:r>
            <a:r>
              <a:rPr lang="it-IT" dirty="0" smtClean="0">
                <a:sym typeface="Wingdings" pitchFamily="2" charset="2"/>
              </a:rPr>
              <a:t> </a:t>
            </a:r>
            <a:r>
              <a:rPr lang="it-IT" dirty="0" err="1" smtClean="0">
                <a:sym typeface="Wingdings" pitchFamily="2" charset="2"/>
              </a:rPr>
              <a:t>point</a:t>
            </a:r>
            <a:r>
              <a:rPr lang="it-IT" dirty="0" smtClean="0">
                <a:sym typeface="Wingdings" pitchFamily="2" charset="2"/>
              </a:rPr>
              <a:t> on </a:t>
            </a:r>
            <a:r>
              <a:rPr lang="it-IT" dirty="0" err="1" smtClean="0">
                <a:sym typeface="Wingdings" pitchFamily="2" charset="2"/>
              </a:rPr>
              <a:t>assumes</a:t>
            </a:r>
            <a:r>
              <a:rPr lang="it-IT" dirty="0" smtClean="0">
                <a:sym typeface="Wingdings" pitchFamily="2" charset="2"/>
              </a:rPr>
              <a:t> the </a:t>
            </a:r>
            <a:r>
              <a:rPr lang="it-IT" dirty="0" err="1" smtClean="0">
                <a:sym typeface="Wingdings" pitchFamily="2" charset="2"/>
              </a:rPr>
              <a:t>Primary</a:t>
            </a:r>
            <a:r>
              <a:rPr lang="it-IT" dirty="0" smtClean="0">
                <a:sym typeface="Wingdings" pitchFamily="2" charset="2"/>
              </a:rPr>
              <a:t> Replica </a:t>
            </a:r>
            <a:r>
              <a:rPr lang="it-IT" dirty="0" err="1" smtClean="0">
                <a:sym typeface="Wingdings" pitchFamily="2" charset="2"/>
              </a:rPr>
              <a:t>is</a:t>
            </a:r>
            <a:r>
              <a:rPr lang="it-IT" dirty="0" smtClean="0">
                <a:sym typeface="Wingdings" pitchFamily="2" charset="2"/>
              </a:rPr>
              <a:t> SQL1 and the </a:t>
            </a:r>
            <a:r>
              <a:rPr lang="it-IT" dirty="0" err="1" smtClean="0">
                <a:sym typeface="Wingdings" pitchFamily="2" charset="2"/>
              </a:rPr>
              <a:t>Secondary</a:t>
            </a:r>
            <a:r>
              <a:rPr lang="it-IT" dirty="0" smtClean="0">
                <a:sym typeface="Wingdings" pitchFamily="2" charset="2"/>
              </a:rPr>
              <a:t> Replica </a:t>
            </a:r>
            <a:r>
              <a:rPr lang="it-IT" dirty="0" err="1" smtClean="0">
                <a:sym typeface="Wingdings" pitchFamily="2" charset="2"/>
              </a:rPr>
              <a:t>is</a:t>
            </a:r>
            <a:r>
              <a:rPr lang="it-IT" dirty="0" smtClean="0">
                <a:sym typeface="Wingdings" pitchFamily="2" charset="2"/>
              </a:rPr>
              <a:t> on SQL2</a:t>
            </a:r>
          </a:p>
        </p:txBody>
      </p:sp>
    </p:spTree>
    <p:extLst>
      <p:ext uri="{BB962C8B-B14F-4D97-AF65-F5344CB8AC3E}">
        <p14:creationId xmlns:p14="http://schemas.microsoft.com/office/powerpoint/2010/main" val="2428060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1476095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it-IT" dirty="0" smtClean="0">
              <a:sym typeface="Wingdings" pitchFamily="2" charset="2"/>
            </a:endParaRPr>
          </a:p>
        </p:txBody>
      </p:sp>
    </p:spTree>
    <p:extLst>
      <p:ext uri="{BB962C8B-B14F-4D97-AF65-F5344CB8AC3E}">
        <p14:creationId xmlns:p14="http://schemas.microsoft.com/office/powerpoint/2010/main" val="22347952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dirty="0" smtClean="0">
                <a:sym typeface="Wingdings" pitchFamily="2" charset="2"/>
              </a:rPr>
              <a:t>Note: the connection </a:t>
            </a:r>
            <a:r>
              <a:rPr lang="it-IT" dirty="0" err="1" smtClean="0">
                <a:sym typeface="Wingdings" pitchFamily="2" charset="2"/>
              </a:rPr>
              <a:t>is</a:t>
            </a:r>
            <a:r>
              <a:rPr lang="it-IT" dirty="0" smtClean="0">
                <a:sym typeface="Wingdings" pitchFamily="2" charset="2"/>
              </a:rPr>
              <a:t> </a:t>
            </a:r>
            <a:r>
              <a:rPr lang="it-IT" dirty="0" err="1" smtClean="0">
                <a:sym typeface="Wingdings" pitchFamily="2" charset="2"/>
              </a:rPr>
              <a:t>done</a:t>
            </a:r>
            <a:r>
              <a:rPr lang="it-IT" dirty="0" smtClean="0">
                <a:sym typeface="Wingdings" pitchFamily="2" charset="2"/>
              </a:rPr>
              <a:t> </a:t>
            </a:r>
            <a:r>
              <a:rPr lang="it-IT" dirty="0" err="1" smtClean="0">
                <a:sym typeface="Wingdings" pitchFamily="2" charset="2"/>
              </a:rPr>
              <a:t>against</a:t>
            </a:r>
            <a:r>
              <a:rPr lang="it-IT" dirty="0" smtClean="0">
                <a:sym typeface="Wingdings" pitchFamily="2" charset="2"/>
              </a:rPr>
              <a:t> the Virtual Network </a:t>
            </a:r>
            <a:r>
              <a:rPr lang="it-IT" dirty="0" err="1" smtClean="0">
                <a:sym typeface="Wingdings" pitchFamily="2" charset="2"/>
              </a:rPr>
              <a:t>Name</a:t>
            </a:r>
            <a:r>
              <a:rPr lang="it-IT" dirty="0" smtClean="0">
                <a:sym typeface="Wingdings" pitchFamily="2" charset="2"/>
              </a:rPr>
              <a:t> </a:t>
            </a:r>
            <a:r>
              <a:rPr lang="it-IT" dirty="0" err="1" smtClean="0">
                <a:sym typeface="Wingdings" pitchFamily="2" charset="2"/>
              </a:rPr>
              <a:t>which</a:t>
            </a:r>
            <a:r>
              <a:rPr lang="it-IT" dirty="0" smtClean="0">
                <a:sym typeface="Wingdings" pitchFamily="2" charset="2"/>
              </a:rPr>
              <a:t> </a:t>
            </a:r>
            <a:r>
              <a:rPr lang="it-IT" dirty="0" err="1" smtClean="0">
                <a:sym typeface="Wingdings" pitchFamily="2" charset="2"/>
              </a:rPr>
              <a:t>was</a:t>
            </a:r>
            <a:r>
              <a:rPr lang="it-IT" dirty="0" smtClean="0">
                <a:sym typeface="Wingdings" pitchFamily="2" charset="2"/>
              </a:rPr>
              <a:t> setup up with the </a:t>
            </a:r>
            <a:r>
              <a:rPr lang="it-IT" dirty="0" err="1" smtClean="0">
                <a:sym typeface="Wingdings" pitchFamily="2" charset="2"/>
              </a:rPr>
              <a:t>Listener</a:t>
            </a:r>
            <a:r>
              <a:rPr lang="it-IT" dirty="0" smtClean="0">
                <a:sym typeface="Wingdings" pitchFamily="2" charset="2"/>
              </a:rPr>
              <a:t>.</a:t>
            </a:r>
          </a:p>
          <a:p>
            <a:r>
              <a:rPr lang="it-IT" dirty="0" smtClean="0">
                <a:sym typeface="Wingdings" pitchFamily="2" charset="2"/>
              </a:rPr>
              <a:t>Here </a:t>
            </a:r>
            <a:r>
              <a:rPr lang="it-IT" dirty="0" err="1" smtClean="0">
                <a:sym typeface="Wingdings" pitchFamily="2" charset="2"/>
              </a:rPr>
              <a:t>you</a:t>
            </a:r>
            <a:r>
              <a:rPr lang="it-IT" dirty="0" smtClean="0">
                <a:sym typeface="Wingdings" pitchFamily="2" charset="2"/>
              </a:rPr>
              <a:t> show </a:t>
            </a:r>
            <a:r>
              <a:rPr lang="it-IT" dirty="0" err="1" smtClean="0">
                <a:sym typeface="Wingdings" pitchFamily="2" charset="2"/>
              </a:rPr>
              <a:t>that</a:t>
            </a:r>
            <a:r>
              <a:rPr lang="it-IT" dirty="0" smtClean="0">
                <a:sym typeface="Wingdings" pitchFamily="2" charset="2"/>
              </a:rPr>
              <a:t> </a:t>
            </a:r>
            <a:r>
              <a:rPr lang="it-IT" dirty="0" err="1" smtClean="0">
                <a:sym typeface="Wingdings" pitchFamily="2" charset="2"/>
              </a:rPr>
              <a:t>you</a:t>
            </a:r>
            <a:r>
              <a:rPr lang="it-IT" dirty="0" smtClean="0">
                <a:sym typeface="Wingdings" pitchFamily="2" charset="2"/>
              </a:rPr>
              <a:t> </a:t>
            </a:r>
            <a:r>
              <a:rPr lang="it-IT" dirty="0" err="1" smtClean="0">
                <a:sym typeface="Wingdings" pitchFamily="2" charset="2"/>
              </a:rPr>
              <a:t>land</a:t>
            </a:r>
            <a:r>
              <a:rPr lang="it-IT" dirty="0" smtClean="0">
                <a:sym typeface="Wingdings" pitchFamily="2" charset="2"/>
              </a:rPr>
              <a:t> on the first </a:t>
            </a:r>
            <a:r>
              <a:rPr lang="it-IT" dirty="0" err="1" smtClean="0">
                <a:sym typeface="Wingdings" pitchFamily="2" charset="2"/>
              </a:rPr>
              <a:t>node</a:t>
            </a:r>
            <a:r>
              <a:rPr lang="it-IT" dirty="0" smtClean="0">
                <a:sym typeface="Wingdings" pitchFamily="2" charset="2"/>
              </a:rPr>
              <a:t>, SQL1, the </a:t>
            </a:r>
            <a:r>
              <a:rPr lang="it-IT" dirty="0" err="1" smtClean="0">
                <a:sym typeface="Wingdings" pitchFamily="2" charset="2"/>
              </a:rPr>
              <a:t>one</a:t>
            </a:r>
            <a:r>
              <a:rPr lang="it-IT" dirty="0" smtClean="0">
                <a:sym typeface="Wingdings" pitchFamily="2" charset="2"/>
              </a:rPr>
              <a:t> hosting the </a:t>
            </a:r>
            <a:r>
              <a:rPr lang="it-IT" dirty="0" err="1" smtClean="0">
                <a:sym typeface="Wingdings" pitchFamily="2" charset="2"/>
              </a:rPr>
              <a:t>Primary</a:t>
            </a:r>
            <a:r>
              <a:rPr lang="it-IT" dirty="0" smtClean="0">
                <a:sym typeface="Wingdings" pitchFamily="2" charset="2"/>
              </a:rPr>
              <a:t> Replica.</a:t>
            </a:r>
          </a:p>
        </p:txBody>
      </p:sp>
    </p:spTree>
    <p:extLst>
      <p:ext uri="{BB962C8B-B14F-4D97-AF65-F5344CB8AC3E}">
        <p14:creationId xmlns:p14="http://schemas.microsoft.com/office/powerpoint/2010/main" val="15788916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Note: it is important to show we are connecting to the instance directly, because later we’ll say that it kind of defeats the whole idea of having a Listener and we will introduce Read Only routing whch is only available if applications can change their connection strings.</a:t>
            </a:r>
          </a:p>
        </p:txBody>
      </p:sp>
    </p:spTree>
    <p:extLst>
      <p:ext uri="{BB962C8B-B14F-4D97-AF65-F5344CB8AC3E}">
        <p14:creationId xmlns:p14="http://schemas.microsoft.com/office/powerpoint/2010/main" val="40687726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You correctly land on the second node, SQL2 hosting the secondary replica, but you can’t access.</a:t>
            </a:r>
          </a:p>
        </p:txBody>
      </p:sp>
    </p:spTree>
    <p:extLst>
      <p:ext uri="{BB962C8B-B14F-4D97-AF65-F5344CB8AC3E}">
        <p14:creationId xmlns:p14="http://schemas.microsoft.com/office/powerpoint/2010/main" val="27536905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Point out we are not allowing it for the third one because it’s the DR site which is geographically distant and possibly with high latency.</a:t>
            </a:r>
          </a:p>
        </p:txBody>
      </p:sp>
    </p:spTree>
    <p:extLst>
      <p:ext uri="{BB962C8B-B14F-4D97-AF65-F5344CB8AC3E}">
        <p14:creationId xmlns:p14="http://schemas.microsoft.com/office/powerpoint/2010/main" val="201825843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dirty="0" smtClean="0">
                <a:sym typeface="Wingdings" pitchFamily="2" charset="2"/>
              </a:rPr>
              <a:t>The replica </a:t>
            </a:r>
            <a:r>
              <a:rPr lang="it-IT" dirty="0" err="1" smtClean="0">
                <a:sym typeface="Wingdings" pitchFamily="2" charset="2"/>
              </a:rPr>
              <a:t>is</a:t>
            </a:r>
            <a:r>
              <a:rPr lang="it-IT" dirty="0" smtClean="0">
                <a:sym typeface="Wingdings" pitchFamily="2" charset="2"/>
              </a:rPr>
              <a:t> </a:t>
            </a:r>
            <a:r>
              <a:rPr lang="it-IT" dirty="0" err="1" smtClean="0">
                <a:sym typeface="Wingdings" pitchFamily="2" charset="2"/>
              </a:rPr>
              <a:t>now</a:t>
            </a:r>
            <a:r>
              <a:rPr lang="it-IT" dirty="0" smtClean="0">
                <a:sym typeface="Wingdings" pitchFamily="2" charset="2"/>
              </a:rPr>
              <a:t> </a:t>
            </a:r>
            <a:r>
              <a:rPr lang="it-IT" dirty="0" err="1" smtClean="0">
                <a:sym typeface="Wingdings" pitchFamily="2" charset="2"/>
              </a:rPr>
              <a:t>readable</a:t>
            </a:r>
            <a:r>
              <a:rPr lang="it-IT" dirty="0" smtClean="0">
                <a:sym typeface="Wingdings" pitchFamily="2" charset="2"/>
              </a:rPr>
              <a:t>.</a:t>
            </a:r>
          </a:p>
          <a:p>
            <a:r>
              <a:rPr lang="it-IT" dirty="0" err="1" smtClean="0">
                <a:sym typeface="Wingdings" pitchFamily="2" charset="2"/>
              </a:rPr>
              <a:t>Now</a:t>
            </a:r>
            <a:r>
              <a:rPr lang="it-IT" dirty="0" smtClean="0">
                <a:sym typeface="Wingdings" pitchFamily="2" charset="2"/>
              </a:rPr>
              <a:t>, </a:t>
            </a:r>
            <a:r>
              <a:rPr lang="it-IT" dirty="0" err="1" smtClean="0">
                <a:sym typeface="Wingdings" pitchFamily="2" charset="2"/>
              </a:rPr>
              <a:t>point</a:t>
            </a:r>
            <a:r>
              <a:rPr lang="it-IT" dirty="0" smtClean="0">
                <a:sym typeface="Wingdings" pitchFamily="2" charset="2"/>
              </a:rPr>
              <a:t> out </a:t>
            </a:r>
            <a:r>
              <a:rPr lang="it-IT" dirty="0" err="1" smtClean="0">
                <a:sym typeface="Wingdings" pitchFamily="2" charset="2"/>
              </a:rPr>
              <a:t>that</a:t>
            </a:r>
            <a:r>
              <a:rPr lang="it-IT" dirty="0" smtClean="0">
                <a:sym typeface="Wingdings" pitchFamily="2" charset="2"/>
              </a:rPr>
              <a:t> </a:t>
            </a:r>
            <a:r>
              <a:rPr lang="it-IT" dirty="0" err="1" smtClean="0">
                <a:sym typeface="Wingdings" pitchFamily="2" charset="2"/>
              </a:rPr>
              <a:t>it</a:t>
            </a:r>
            <a:r>
              <a:rPr lang="it-IT" dirty="0" smtClean="0">
                <a:sym typeface="Wingdings" pitchFamily="2" charset="2"/>
              </a:rPr>
              <a:t> </a:t>
            </a:r>
            <a:r>
              <a:rPr lang="it-IT" dirty="0" err="1" smtClean="0">
                <a:sym typeface="Wingdings" pitchFamily="2" charset="2"/>
              </a:rPr>
              <a:t>works</a:t>
            </a:r>
            <a:r>
              <a:rPr lang="it-IT" dirty="0" smtClean="0">
                <a:sym typeface="Wingdings" pitchFamily="2" charset="2"/>
              </a:rPr>
              <a:t> </a:t>
            </a:r>
            <a:r>
              <a:rPr lang="it-IT" dirty="0" err="1" smtClean="0">
                <a:sym typeface="Wingdings" pitchFamily="2" charset="2"/>
              </a:rPr>
              <a:t>but</a:t>
            </a:r>
            <a:r>
              <a:rPr lang="it-IT" dirty="0" smtClean="0">
                <a:sym typeface="Wingdings" pitchFamily="2" charset="2"/>
              </a:rPr>
              <a:t> </a:t>
            </a:r>
            <a:r>
              <a:rPr lang="it-IT" dirty="0" err="1" smtClean="0">
                <a:sym typeface="Wingdings" pitchFamily="2" charset="2"/>
              </a:rPr>
              <a:t>we</a:t>
            </a:r>
            <a:r>
              <a:rPr lang="it-IT" dirty="0" smtClean="0">
                <a:sym typeface="Wingdings" pitchFamily="2" charset="2"/>
              </a:rPr>
              <a:t> </a:t>
            </a:r>
            <a:r>
              <a:rPr lang="it-IT" dirty="0" err="1" smtClean="0">
                <a:sym typeface="Wingdings" pitchFamily="2" charset="2"/>
              </a:rPr>
              <a:t>had</a:t>
            </a:r>
            <a:r>
              <a:rPr lang="it-IT" dirty="0" smtClean="0">
                <a:sym typeface="Wingdings" pitchFamily="2" charset="2"/>
              </a:rPr>
              <a:t> to </a:t>
            </a:r>
            <a:r>
              <a:rPr lang="it-IT" dirty="0" err="1" smtClean="0">
                <a:sym typeface="Wingdings" pitchFamily="2" charset="2"/>
              </a:rPr>
              <a:t>connect</a:t>
            </a:r>
            <a:r>
              <a:rPr lang="it-IT" dirty="0" smtClean="0">
                <a:sym typeface="Wingdings" pitchFamily="2" charset="2"/>
              </a:rPr>
              <a:t> to the SQL Server </a:t>
            </a:r>
            <a:r>
              <a:rPr lang="it-IT" dirty="0" err="1" smtClean="0">
                <a:sym typeface="Wingdings" pitchFamily="2" charset="2"/>
              </a:rPr>
              <a:t>instance</a:t>
            </a:r>
            <a:r>
              <a:rPr lang="it-IT" dirty="0" smtClean="0">
                <a:sym typeface="Wingdings" pitchFamily="2" charset="2"/>
              </a:rPr>
              <a:t> </a:t>
            </a:r>
            <a:r>
              <a:rPr lang="it-IT" dirty="0" err="1" smtClean="0">
                <a:sym typeface="Wingdings" pitchFamily="2" charset="2"/>
              </a:rPr>
              <a:t>directly</a:t>
            </a:r>
            <a:r>
              <a:rPr lang="it-IT" dirty="0" smtClean="0">
                <a:sym typeface="Wingdings" pitchFamily="2" charset="2"/>
              </a:rPr>
              <a:t> </a:t>
            </a:r>
            <a:r>
              <a:rPr lang="it-IT" dirty="0" err="1" smtClean="0">
                <a:sym typeface="Wingdings" pitchFamily="2" charset="2"/>
              </a:rPr>
              <a:t>which</a:t>
            </a:r>
            <a:r>
              <a:rPr lang="it-IT" dirty="0" smtClean="0">
                <a:sym typeface="Wingdings" pitchFamily="2" charset="2"/>
              </a:rPr>
              <a:t> </a:t>
            </a:r>
            <a:r>
              <a:rPr lang="it-IT" dirty="0" err="1" smtClean="0">
                <a:sym typeface="Wingdings" pitchFamily="2" charset="2"/>
              </a:rPr>
              <a:t>kind</a:t>
            </a:r>
            <a:r>
              <a:rPr lang="it-IT" dirty="0" smtClean="0">
                <a:sym typeface="Wingdings" pitchFamily="2" charset="2"/>
              </a:rPr>
              <a:t> of </a:t>
            </a:r>
            <a:r>
              <a:rPr lang="it-IT" dirty="0" err="1" smtClean="0">
                <a:sym typeface="Wingdings" pitchFamily="2" charset="2"/>
              </a:rPr>
              <a:t>defeats</a:t>
            </a:r>
            <a:r>
              <a:rPr lang="it-IT" dirty="0" smtClean="0">
                <a:sym typeface="Wingdings" pitchFamily="2" charset="2"/>
              </a:rPr>
              <a:t> the </a:t>
            </a:r>
            <a:r>
              <a:rPr lang="it-IT" dirty="0" err="1" smtClean="0">
                <a:sym typeface="Wingdings" pitchFamily="2" charset="2"/>
              </a:rPr>
              <a:t>whole</a:t>
            </a:r>
            <a:r>
              <a:rPr lang="it-IT" dirty="0" smtClean="0">
                <a:sym typeface="Wingdings" pitchFamily="2" charset="2"/>
              </a:rPr>
              <a:t> idea of </a:t>
            </a:r>
            <a:r>
              <a:rPr lang="it-IT" dirty="0" err="1" smtClean="0">
                <a:sym typeface="Wingdings" pitchFamily="2" charset="2"/>
              </a:rPr>
              <a:t>having</a:t>
            </a:r>
            <a:r>
              <a:rPr lang="it-IT" dirty="0" smtClean="0">
                <a:sym typeface="Wingdings" pitchFamily="2" charset="2"/>
              </a:rPr>
              <a:t> a </a:t>
            </a:r>
            <a:r>
              <a:rPr lang="it-IT" dirty="0" err="1" smtClean="0">
                <a:sym typeface="Wingdings" pitchFamily="2" charset="2"/>
              </a:rPr>
              <a:t>Listener</a:t>
            </a:r>
            <a:r>
              <a:rPr lang="it-IT" dirty="0" smtClean="0">
                <a:sym typeface="Wingdings" pitchFamily="2" charset="2"/>
              </a:rPr>
              <a:t> and a VNN.</a:t>
            </a:r>
          </a:p>
          <a:p>
            <a:r>
              <a:rPr lang="it-IT" dirty="0" err="1" smtClean="0">
                <a:sym typeface="Wingdings" pitchFamily="2" charset="2"/>
              </a:rPr>
              <a:t>This</a:t>
            </a:r>
            <a:r>
              <a:rPr lang="it-IT" dirty="0" smtClean="0">
                <a:sym typeface="Wingdings" pitchFamily="2" charset="2"/>
              </a:rPr>
              <a:t> can be </a:t>
            </a:r>
            <a:r>
              <a:rPr lang="it-IT" dirty="0" err="1" smtClean="0">
                <a:sym typeface="Wingdings" pitchFamily="2" charset="2"/>
              </a:rPr>
              <a:t>solved</a:t>
            </a:r>
            <a:r>
              <a:rPr lang="it-IT" dirty="0" smtClean="0">
                <a:sym typeface="Wingdings" pitchFamily="2" charset="2"/>
              </a:rPr>
              <a:t> </a:t>
            </a:r>
            <a:r>
              <a:rPr lang="it-IT" dirty="0" err="1" smtClean="0">
                <a:sym typeface="Wingdings" pitchFamily="2" charset="2"/>
              </a:rPr>
              <a:t>using</a:t>
            </a:r>
            <a:r>
              <a:rPr lang="it-IT" dirty="0" smtClean="0">
                <a:sym typeface="Wingdings" pitchFamily="2" charset="2"/>
              </a:rPr>
              <a:t> Read </a:t>
            </a:r>
            <a:r>
              <a:rPr lang="it-IT" dirty="0" err="1" smtClean="0">
                <a:sym typeface="Wingdings" pitchFamily="2" charset="2"/>
              </a:rPr>
              <a:t>Only</a:t>
            </a:r>
            <a:r>
              <a:rPr lang="it-IT" dirty="0" smtClean="0">
                <a:sym typeface="Wingdings" pitchFamily="2" charset="2"/>
              </a:rPr>
              <a:t> </a:t>
            </a:r>
            <a:r>
              <a:rPr lang="it-IT" dirty="0" err="1" smtClean="0">
                <a:sym typeface="Wingdings" pitchFamily="2" charset="2"/>
              </a:rPr>
              <a:t>routing</a:t>
            </a:r>
            <a:r>
              <a:rPr lang="it-IT" dirty="0" smtClean="0">
                <a:sym typeface="Wingdings" pitchFamily="2" charset="2"/>
              </a:rPr>
              <a:t>.</a:t>
            </a:r>
          </a:p>
        </p:txBody>
      </p:sp>
    </p:spTree>
    <p:extLst>
      <p:ext uri="{BB962C8B-B14F-4D97-AF65-F5344CB8AC3E}">
        <p14:creationId xmlns:p14="http://schemas.microsoft.com/office/powerpoint/2010/main" val="8731294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Se setup the Availability Groups so that when a Replica’s role is Primary, it allows read/write applications and when the role is Secondary, it allows Read-intent only.</a:t>
            </a:r>
          </a:p>
          <a:p>
            <a:r>
              <a:rPr lang="it-IT" smtClean="0">
                <a:sym typeface="Wingdings" pitchFamily="2" charset="2"/>
              </a:rPr>
              <a:t>We leave the third one allowing all connections and no secondary because it’s the DR site in our scenario.</a:t>
            </a:r>
          </a:p>
        </p:txBody>
      </p:sp>
    </p:spTree>
    <p:extLst>
      <p:ext uri="{BB962C8B-B14F-4D97-AF65-F5344CB8AC3E}">
        <p14:creationId xmlns:p14="http://schemas.microsoft.com/office/powerpoint/2010/main" val="8113061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When we try to connect using the VNN without specyfing any intent…</a:t>
            </a:r>
          </a:p>
        </p:txBody>
      </p:sp>
    </p:spTree>
    <p:extLst>
      <p:ext uri="{BB962C8B-B14F-4D97-AF65-F5344CB8AC3E}">
        <p14:creationId xmlns:p14="http://schemas.microsoft.com/office/powerpoint/2010/main" val="12417334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 by default the intent is read/write and we end up on the Primary Replica.</a:t>
            </a:r>
          </a:p>
        </p:txBody>
      </p:sp>
    </p:spTree>
    <p:extLst>
      <p:ext uri="{BB962C8B-B14F-4D97-AF65-F5344CB8AC3E}">
        <p14:creationId xmlns:p14="http://schemas.microsoft.com/office/powerpoint/2010/main" val="10758698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dirty="0" smtClean="0">
                <a:sym typeface="Wingdings" pitchFamily="2" charset="2"/>
              </a:rPr>
              <a:t>Applications </a:t>
            </a:r>
            <a:r>
              <a:rPr lang="it-IT" dirty="0" err="1" smtClean="0">
                <a:sym typeface="Wingdings" pitchFamily="2" charset="2"/>
              </a:rPr>
              <a:t>need</a:t>
            </a:r>
            <a:r>
              <a:rPr lang="it-IT" dirty="0" smtClean="0">
                <a:sym typeface="Wingdings" pitchFamily="2" charset="2"/>
              </a:rPr>
              <a:t> to </a:t>
            </a:r>
            <a:r>
              <a:rPr lang="it-IT" dirty="0" err="1" smtClean="0">
                <a:sym typeface="Wingdings" pitchFamily="2" charset="2"/>
              </a:rPr>
              <a:t>specify</a:t>
            </a:r>
            <a:r>
              <a:rPr lang="it-IT" dirty="0" smtClean="0">
                <a:sym typeface="Wingdings" pitchFamily="2" charset="2"/>
              </a:rPr>
              <a:t> </a:t>
            </a:r>
            <a:r>
              <a:rPr lang="it-IT" dirty="0" err="1" smtClean="0">
                <a:sym typeface="Wingdings" pitchFamily="2" charset="2"/>
              </a:rPr>
              <a:t>read</a:t>
            </a:r>
            <a:r>
              <a:rPr lang="it-IT" dirty="0" smtClean="0">
                <a:sym typeface="Wingdings" pitchFamily="2" charset="2"/>
              </a:rPr>
              <a:t> </a:t>
            </a:r>
            <a:r>
              <a:rPr lang="it-IT" dirty="0" err="1" smtClean="0">
                <a:sym typeface="Wingdings" pitchFamily="2" charset="2"/>
              </a:rPr>
              <a:t>only</a:t>
            </a:r>
            <a:r>
              <a:rPr lang="it-IT" dirty="0" smtClean="0">
                <a:sym typeface="Wingdings" pitchFamily="2" charset="2"/>
              </a:rPr>
              <a:t> </a:t>
            </a:r>
            <a:r>
              <a:rPr lang="it-IT" dirty="0" err="1" smtClean="0">
                <a:sym typeface="Wingdings" pitchFamily="2" charset="2"/>
              </a:rPr>
              <a:t>intent</a:t>
            </a:r>
            <a:r>
              <a:rPr lang="it-IT" dirty="0" smtClean="0">
                <a:sym typeface="Wingdings" pitchFamily="2" charset="2"/>
              </a:rPr>
              <a:t> </a:t>
            </a:r>
            <a:r>
              <a:rPr lang="it-IT" dirty="0" err="1" smtClean="0">
                <a:sym typeface="Wingdings" pitchFamily="2" charset="2"/>
              </a:rPr>
              <a:t>if</a:t>
            </a:r>
            <a:r>
              <a:rPr lang="it-IT" dirty="0" smtClean="0">
                <a:sym typeface="Wingdings" pitchFamily="2" charset="2"/>
              </a:rPr>
              <a:t> </a:t>
            </a:r>
            <a:r>
              <a:rPr lang="it-IT" dirty="0" err="1" smtClean="0">
                <a:sym typeface="Wingdings" pitchFamily="2" charset="2"/>
              </a:rPr>
              <a:t>they</a:t>
            </a:r>
            <a:r>
              <a:rPr lang="it-IT" dirty="0" smtClean="0">
                <a:sym typeface="Wingdings" pitchFamily="2" charset="2"/>
              </a:rPr>
              <a:t> </a:t>
            </a:r>
            <a:r>
              <a:rPr lang="it-IT" dirty="0" err="1" smtClean="0">
                <a:sym typeface="Wingdings" pitchFamily="2" charset="2"/>
              </a:rPr>
              <a:t>wish</a:t>
            </a:r>
            <a:r>
              <a:rPr lang="it-IT" dirty="0" smtClean="0">
                <a:sym typeface="Wingdings" pitchFamily="2" charset="2"/>
              </a:rPr>
              <a:t> to be </a:t>
            </a:r>
            <a:r>
              <a:rPr lang="it-IT" dirty="0" err="1" smtClean="0">
                <a:sym typeface="Wingdings" pitchFamily="2" charset="2"/>
              </a:rPr>
              <a:t>switched</a:t>
            </a:r>
            <a:r>
              <a:rPr lang="it-IT" dirty="0" smtClean="0">
                <a:sym typeface="Wingdings" pitchFamily="2" charset="2"/>
              </a:rPr>
              <a:t> to the </a:t>
            </a:r>
            <a:r>
              <a:rPr lang="it-IT" dirty="0" err="1" smtClean="0">
                <a:sym typeface="Wingdings" pitchFamily="2" charset="2"/>
              </a:rPr>
              <a:t>correct</a:t>
            </a:r>
            <a:r>
              <a:rPr lang="it-IT" dirty="0" smtClean="0">
                <a:sym typeface="Wingdings" pitchFamily="2" charset="2"/>
              </a:rPr>
              <a:t> replica…</a:t>
            </a:r>
          </a:p>
        </p:txBody>
      </p:sp>
    </p:spTree>
    <p:extLst>
      <p:ext uri="{BB962C8B-B14F-4D97-AF65-F5344CB8AC3E}">
        <p14:creationId xmlns:p14="http://schemas.microsoft.com/office/powerpoint/2010/main" val="524661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p>
        </p:txBody>
      </p:sp>
    </p:spTree>
    <p:extLst>
      <p:ext uri="{BB962C8B-B14F-4D97-AF65-F5344CB8AC3E}">
        <p14:creationId xmlns:p14="http://schemas.microsoft.com/office/powerpoint/2010/main" val="370599568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We still land on the Primary Replica</a:t>
            </a:r>
          </a:p>
        </p:txBody>
      </p:sp>
    </p:spTree>
    <p:extLst>
      <p:ext uri="{BB962C8B-B14F-4D97-AF65-F5344CB8AC3E}">
        <p14:creationId xmlns:p14="http://schemas.microsoft.com/office/powerpoint/2010/main" val="30197093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We need to be sure that both Read Only Routing URLs and Read Only Routing Lists are configured</a:t>
            </a:r>
          </a:p>
        </p:txBody>
      </p:sp>
    </p:spTree>
    <p:extLst>
      <p:ext uri="{BB962C8B-B14F-4D97-AF65-F5344CB8AC3E}">
        <p14:creationId xmlns:p14="http://schemas.microsoft.com/office/powerpoint/2010/main" val="42591855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Wait a minute what’s going on here! We still land on the Primary Replica!</a:t>
            </a:r>
          </a:p>
        </p:txBody>
      </p:sp>
    </p:spTree>
    <p:extLst>
      <p:ext uri="{BB962C8B-B14F-4D97-AF65-F5344CB8AC3E}">
        <p14:creationId xmlns:p14="http://schemas.microsoft.com/office/powerpoint/2010/main" val="12380188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We need everything: to connect to the VNN, to specify the Read Only Application Intent *and* to specify an Availability Database.</a:t>
            </a:r>
          </a:p>
        </p:txBody>
      </p:sp>
    </p:spTree>
    <p:extLst>
      <p:ext uri="{BB962C8B-B14F-4D97-AF65-F5344CB8AC3E}">
        <p14:creationId xmlns:p14="http://schemas.microsoft.com/office/powerpoint/2010/main" val="6995506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sym typeface="Wingdings" pitchFamily="2" charset="2"/>
              </a:rPr>
              <a:t>Finally!</a:t>
            </a:r>
          </a:p>
        </p:txBody>
      </p:sp>
    </p:spTree>
    <p:extLst>
      <p:ext uri="{BB962C8B-B14F-4D97-AF65-F5344CB8AC3E}">
        <p14:creationId xmlns:p14="http://schemas.microsoft.com/office/powerpoint/2010/main" val="20403197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7389961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it-IT" smtClean="0"/>
              <a:t>Sounds crazy eh?</a:t>
            </a:r>
            <a:endParaRPr lang="en-US" smtClean="0"/>
          </a:p>
        </p:txBody>
      </p:sp>
    </p:spTree>
    <p:extLst>
      <p:ext uri="{BB962C8B-B14F-4D97-AF65-F5344CB8AC3E}">
        <p14:creationId xmlns:p14="http://schemas.microsoft.com/office/powerpoint/2010/main" val="482735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10971449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28641414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Header Placeholder 3"/>
          <p:cNvSpPr>
            <a:spLocks noGrp="1"/>
          </p:cNvSpPr>
          <p:nvPr>
            <p:ph type="hdr" sz="quarter" idx="10"/>
          </p:nvPr>
        </p:nvSpPr>
        <p:spPr/>
        <p:txBody>
          <a:bodyPr/>
          <a:lstStyle/>
          <a:p>
            <a:pPr algn="r"/>
            <a:r>
              <a:rPr lang="en-US" smtClean="0"/>
              <a:t>&lt;Enter module number here&gt;</a:t>
            </a:r>
          </a:p>
          <a:p>
            <a:pPr algn="r"/>
            <a:r>
              <a:rPr lang="en-US" smtClean="0"/>
              <a:t>&lt;Enter module name here&gt;</a:t>
            </a:r>
            <a:endParaRPr lang="en-US" dirty="0"/>
          </a:p>
        </p:txBody>
      </p:sp>
      <p:sp>
        <p:nvSpPr>
          <p:cNvPr id="5" name="Footer Placeholder 4"/>
          <p:cNvSpPr>
            <a:spLocks noGrp="1"/>
          </p:cNvSpPr>
          <p:nvPr>
            <p:ph type="ftr" sz="quarter" idx="11"/>
          </p:nvPr>
        </p:nvSpPr>
        <p:spPr/>
        <p:txBody>
          <a:bodyPr/>
          <a:lstStyle/>
          <a:p>
            <a:pPr algn="ctr"/>
            <a:r>
              <a:rPr lang="en-US" smtClean="0"/>
              <a:t>&lt;Enter course name here&gt;</a:t>
            </a:r>
            <a:endParaRPr lang="en-US" dirty="0"/>
          </a:p>
        </p:txBody>
      </p:sp>
    </p:spTree>
    <p:extLst>
      <p:ext uri="{BB962C8B-B14F-4D97-AF65-F5344CB8AC3E}">
        <p14:creationId xmlns:p14="http://schemas.microsoft.com/office/powerpoint/2010/main" val="39008905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07547"/>
            <a:ext cx="9143999" cy="6758608"/>
          </a:xfrm>
          <a:prstGeom prst="rect">
            <a:avLst/>
          </a:prstGeom>
        </p:spPr>
      </p:pic>
      <p:sp>
        <p:nvSpPr>
          <p:cNvPr id="2" name="Title 1"/>
          <p:cNvSpPr>
            <a:spLocks noGrp="1"/>
          </p:cNvSpPr>
          <p:nvPr>
            <p:ph type="ctrTitle"/>
          </p:nvPr>
        </p:nvSpPr>
        <p:spPr>
          <a:xfrm>
            <a:off x="458408" y="516685"/>
            <a:ext cx="8203153" cy="1470025"/>
          </a:xfrm>
        </p:spPr>
        <p:txBody>
          <a:bodyPr>
            <a:normAutofit/>
          </a:bodyPr>
          <a:lstStyle>
            <a:lvl1pPr algn="l">
              <a:defRPr sz="4000">
                <a:solidFill>
                  <a:schemeClr val="accent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58408" y="1907341"/>
            <a:ext cx="7925349" cy="1752600"/>
          </a:xfrm>
        </p:spPr>
        <p:txBody>
          <a:bodyPr>
            <a:normAutofit/>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064317" y="5730480"/>
            <a:ext cx="1912930" cy="934268"/>
          </a:xfrm>
          <a:prstGeom prst="rect">
            <a:avLst/>
          </a:prstGeom>
        </p:spPr>
      </p:pic>
    </p:spTree>
    <p:extLst>
      <p:ext uri="{BB962C8B-B14F-4D97-AF65-F5344CB8AC3E}">
        <p14:creationId xmlns:p14="http://schemas.microsoft.com/office/powerpoint/2010/main" val="8007303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412432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charset="2"/>
              <a:buChar char="§"/>
              <a:defRPr>
                <a:solidFill>
                  <a:schemeClr val="tx2"/>
                </a:solidFill>
              </a:defRPr>
            </a:lvl1pPr>
            <a:lvl2pPr marL="742950" indent="-285750">
              <a:buFont typeface="Wingdings" charset="2"/>
              <a:buChar char="§"/>
              <a:defRPr>
                <a:solidFill>
                  <a:srgbClr val="474947"/>
                </a:solidFill>
              </a:defRPr>
            </a:lvl2pPr>
            <a:lvl3pPr marL="1143000" indent="-228600">
              <a:buFont typeface="Wingdings" charset="2"/>
              <a:buChar char="§"/>
              <a:defRPr>
                <a:solidFill>
                  <a:srgbClr val="474947"/>
                </a:solidFill>
              </a:defRPr>
            </a:lvl3pPr>
            <a:lvl4pPr marL="1600200" indent="-228600">
              <a:buFont typeface="Wingdings" charset="2"/>
              <a:buChar char="§"/>
              <a:defRPr>
                <a:solidFill>
                  <a:srgbClr val="474947"/>
                </a:solidFill>
              </a:defRPr>
            </a:lvl4pPr>
            <a:lvl5pPr marL="2057400" indent="-228600">
              <a:buFont typeface="Wingdings" charset="2"/>
              <a:buChar char="§"/>
              <a:defRPr>
                <a:solidFill>
                  <a:srgbClr val="4749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7" name="Straight Connector 16"/>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51406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charset="2"/>
              <a:buChar char="§"/>
              <a:defRPr>
                <a:solidFill>
                  <a:schemeClr val="tx2"/>
                </a:solidFill>
              </a:defRPr>
            </a:lvl1pPr>
            <a:lvl2pPr marL="742950" indent="-285750">
              <a:buFont typeface="Wingdings" charset="2"/>
              <a:buChar char="§"/>
              <a:defRPr>
                <a:solidFill>
                  <a:srgbClr val="474947"/>
                </a:solidFill>
              </a:defRPr>
            </a:lvl2pPr>
            <a:lvl3pPr marL="1143000" indent="-228600">
              <a:buFont typeface="Wingdings" charset="2"/>
              <a:buChar char="§"/>
              <a:defRPr>
                <a:solidFill>
                  <a:srgbClr val="474947"/>
                </a:solidFill>
              </a:defRPr>
            </a:lvl3pPr>
            <a:lvl4pPr marL="1600200" indent="-228600">
              <a:buFont typeface="Wingdings" charset="2"/>
              <a:buChar char="§"/>
              <a:defRPr>
                <a:solidFill>
                  <a:srgbClr val="474947"/>
                </a:solidFill>
              </a:defRPr>
            </a:lvl4pPr>
            <a:lvl5pPr marL="2057400" indent="-228600">
              <a:buFont typeface="Wingdings" charset="2"/>
              <a:buChar char="§"/>
              <a:defRPr>
                <a:solidFill>
                  <a:srgbClr val="47494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7" name="Straight Connector 16"/>
          <p:cNvCxnSpPr/>
          <p:nvPr userDrawn="1"/>
        </p:nvCxnSpPr>
        <p:spPr>
          <a:xfrm>
            <a:off x="536576" y="1491899"/>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Text Placeholder Subtitle"/>
          <p:cNvSpPr>
            <a:spLocks noGrp="1"/>
          </p:cNvSpPr>
          <p:nvPr>
            <p:ph type="body" sz="quarter" idx="13" hasCustomPrompt="1"/>
          </p:nvPr>
        </p:nvSpPr>
        <p:spPr>
          <a:xfrm>
            <a:off x="714349" y="1096819"/>
            <a:ext cx="7972451" cy="393491"/>
          </a:xfrm>
        </p:spPr>
        <p:txBody>
          <a:bodyPr anchor="ctr" anchorCtr="0">
            <a:noAutofit/>
          </a:bodyPr>
          <a:lstStyle>
            <a:lvl1pPr marL="0" indent="0">
              <a:buNone/>
              <a:defRPr sz="1800" baseline="0">
                <a:solidFill>
                  <a:srgbClr val="C00000"/>
                </a:solidFill>
                <a:effectLst/>
              </a:defRPr>
            </a:lvl1pPr>
          </a:lstStyle>
          <a:p>
            <a:pPr lvl="0"/>
            <a:r>
              <a:rPr lang="en-US" noProof="0" dirty="0" smtClean="0"/>
              <a:t>&lt;Enter slide subtitle here&gt;</a:t>
            </a:r>
            <a:endParaRPr lang="en-US" noProof="0" dirty="0"/>
          </a:p>
        </p:txBody>
      </p:sp>
      <p:sp>
        <p:nvSpPr>
          <p:cNvPr id="6" name="AutoShape Indent Subtitle"/>
          <p:cNvSpPr>
            <a:spLocks noChangeArrowheads="1"/>
          </p:cNvSpPr>
          <p:nvPr userDrawn="1"/>
        </p:nvSpPr>
        <p:spPr bwMode="auto">
          <a:xfrm rot="5400000">
            <a:off x="575470" y="1237312"/>
            <a:ext cx="184150" cy="144463"/>
          </a:xfrm>
          <a:prstGeom prst="triangle">
            <a:avLst>
              <a:gd name="adj" fmla="val 50000"/>
            </a:avLst>
          </a:prstGeom>
          <a:solidFill>
            <a:srgbClr val="C00000"/>
          </a:solidFill>
          <a:ln w="9525">
            <a:noFill/>
            <a:miter lim="800000"/>
            <a:headEnd/>
            <a:tailEnd/>
          </a:ln>
          <a:effectLst/>
        </p:spPr>
        <p:txBody>
          <a:bodyPr wrap="none" anchor="ctr"/>
          <a:lstStyle/>
          <a:p>
            <a:endParaRPr lang="en-US">
              <a:solidFill>
                <a:srgbClr val="FF0000"/>
              </a:solidFill>
            </a:endParaRPr>
          </a:p>
        </p:txBody>
      </p:sp>
    </p:spTree>
    <p:extLst>
      <p:ext uri="{BB962C8B-B14F-4D97-AF65-F5344CB8AC3E}">
        <p14:creationId xmlns:p14="http://schemas.microsoft.com/office/powerpoint/2010/main" val="426354631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all">
                <a:latin typeface="Arial"/>
                <a:cs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51059638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cxnSp>
        <p:nvCxnSpPr>
          <p:cNvPr id="19" name="Straight Connector 18"/>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29830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8" name="Straight Connector 17"/>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22623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cxnSp>
        <p:nvCxnSpPr>
          <p:cNvPr id="14" name="Straight Connector 13"/>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53773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000"/>
            </a:lvl1pPr>
            <a:lvl2pPr>
              <a:defRPr sz="2600"/>
            </a:lvl2pPr>
            <a:lvl3pPr>
              <a:defRPr sz="22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5009028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223542" y="6193814"/>
            <a:ext cx="9037267" cy="79513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1260044" y="1220302"/>
            <a:ext cx="184666" cy="369332"/>
          </a:xfrm>
          <a:prstGeom prst="rect">
            <a:avLst/>
          </a:prstGeom>
          <a:noFill/>
        </p:spPr>
        <p:txBody>
          <a:bodyPr wrap="none" rtlCol="0">
            <a:spAutoFit/>
          </a:bodyPr>
          <a:lstStyle/>
          <a:p>
            <a:endParaRPr lang="en-US" dirty="0"/>
          </a:p>
        </p:txBody>
      </p:sp>
      <p:pic>
        <p:nvPicPr>
          <p:cNvPr id="8" name="Picture 2" descr="https://si0.twimg.com/profile_images/2284174758/v65oai7fxn47qv9nectx.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123985" y="5943599"/>
            <a:ext cx="647780" cy="647780"/>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p:cNvSpPr txBox="1"/>
          <p:nvPr userDrawn="1"/>
        </p:nvSpPr>
        <p:spPr>
          <a:xfrm>
            <a:off x="7591845" y="6438887"/>
            <a:ext cx="1694329" cy="430887"/>
          </a:xfrm>
          <a:prstGeom prst="rect">
            <a:avLst/>
          </a:prstGeom>
          <a:noFill/>
        </p:spPr>
        <p:txBody>
          <a:bodyPr wrap="square" rtlCol="0">
            <a:spAutoFit/>
          </a:bodyPr>
          <a:lstStyle/>
          <a:p>
            <a:pPr algn="ctr"/>
            <a:r>
              <a:rPr lang="en-US" sz="1100" b="1" dirty="0" smtClean="0">
                <a:solidFill>
                  <a:srgbClr val="1AB2E8"/>
                </a:solidFill>
              </a:rPr>
              <a:t>#</a:t>
            </a:r>
            <a:r>
              <a:rPr lang="en-US" sz="1100" b="1" dirty="0" err="1" smtClean="0">
                <a:solidFill>
                  <a:srgbClr val="1AB2E8"/>
                </a:solidFill>
              </a:rPr>
              <a:t>sqlsatTorino</a:t>
            </a:r>
            <a:endParaRPr lang="en-US" sz="1100" b="1" dirty="0" smtClean="0">
              <a:solidFill>
                <a:srgbClr val="1AB2E8"/>
              </a:solidFill>
            </a:endParaRPr>
          </a:p>
          <a:p>
            <a:pPr algn="ctr"/>
            <a:r>
              <a:rPr lang="en-US" sz="1100" b="1" dirty="0" smtClean="0">
                <a:solidFill>
                  <a:srgbClr val="1AB2E8"/>
                </a:solidFill>
              </a:rPr>
              <a:t>#sqlsat400</a:t>
            </a:r>
            <a:endParaRPr lang="en-US" sz="1100" b="1" dirty="0">
              <a:solidFill>
                <a:srgbClr val="1AB2E8"/>
              </a:solidFill>
            </a:endParaRPr>
          </a:p>
        </p:txBody>
      </p:sp>
      <p:sp>
        <p:nvSpPr>
          <p:cNvPr id="5" name="CasellaDiTesto 4"/>
          <p:cNvSpPr txBox="1"/>
          <p:nvPr userDrawn="1"/>
        </p:nvSpPr>
        <p:spPr>
          <a:xfrm>
            <a:off x="457200" y="6488668"/>
            <a:ext cx="1595309" cy="369332"/>
          </a:xfrm>
          <a:prstGeom prst="rect">
            <a:avLst/>
          </a:prstGeom>
          <a:noFill/>
        </p:spPr>
        <p:txBody>
          <a:bodyPr wrap="none" rtlCol="0">
            <a:spAutoFit/>
          </a:bodyPr>
          <a:lstStyle/>
          <a:p>
            <a:r>
              <a:rPr lang="it-IT" b="1" dirty="0" err="1" smtClean="0">
                <a:solidFill>
                  <a:srgbClr val="4A5E18"/>
                </a:solidFill>
              </a:rPr>
              <a:t>May</a:t>
            </a:r>
            <a:r>
              <a:rPr lang="it-IT" b="1" baseline="0" dirty="0" smtClean="0">
                <a:solidFill>
                  <a:srgbClr val="4A5E18"/>
                </a:solidFill>
              </a:rPr>
              <a:t> 23</a:t>
            </a:r>
            <a:r>
              <a:rPr lang="it-IT" b="1" dirty="0" smtClean="0">
                <a:solidFill>
                  <a:srgbClr val="4A5E18"/>
                </a:solidFill>
              </a:rPr>
              <a:t>, 2015</a:t>
            </a:r>
            <a:endParaRPr lang="it-IT" b="1" dirty="0">
              <a:solidFill>
                <a:srgbClr val="4A5E18"/>
              </a:solidFill>
            </a:endParaRPr>
          </a:p>
        </p:txBody>
      </p:sp>
      <p:pic>
        <p:nvPicPr>
          <p:cNvPr id="10" name="Picture 9" descr="SQLSaturday_Final_Web.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5859888" y="5960654"/>
            <a:ext cx="1912930" cy="956465"/>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1" r:id="rId4"/>
    <p:sldLayoutId id="2147483652" r:id="rId5"/>
    <p:sldLayoutId id="2147483653" r:id="rId6"/>
    <p:sldLayoutId id="2147483654" r:id="rId7"/>
    <p:sldLayoutId id="2147483655" r:id="rId8"/>
    <p:sldLayoutId id="2147483656" r:id="rId9"/>
    <p:sldLayoutId id="2147483657" r:id="rId10"/>
  </p:sldLayoutIdLst>
  <p:timing>
    <p:tnLst>
      <p:par>
        <p:cTn id="1" dur="indefinite" restart="never" nodeType="tmRoot"/>
      </p:par>
    </p:tnLst>
  </p:timing>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82.png"/></Relationships>
</file>

<file path=ppt/slides/_rels/slide10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23.png"/><Relationship Id="rId7"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22.png"/><Relationship Id="rId4" Type="http://schemas.openxmlformats.org/officeDocument/2006/relationships/image" Target="../media/image19.png"/></Relationships>
</file>

<file path=ppt/slides/_rels/slide1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9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gif"/><Relationship Id="rId1" Type="http://schemas.openxmlformats.org/officeDocument/2006/relationships/slideLayout" Target="../slideLayouts/slideLayout3.xml"/><Relationship Id="rId4" Type="http://schemas.openxmlformats.org/officeDocument/2006/relationships/hyperlink" Target="http://msdn.microsoft.com/en-us/library/jj870962.aspx"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hyperlink" Target="http://download.microsoft.com/download/6/6/F/66FF3259-1466-4BBA-A505-2E3DA5B2B1FA/SQL_Server_2014_Licensing_Datasheet.pdf" TargetMode="Externa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hyperlink" Target="http://blogs.msdn.com/b/psssql/archive/tags/alwayson" TargetMode="External"/><Relationship Id="rId2" Type="http://schemas.openxmlformats.org/officeDocument/2006/relationships/hyperlink" Target="http://blogs.msdn.com/b/sqlalwayson" TargetMode="External"/><Relationship Id="rId1" Type="http://schemas.openxmlformats.org/officeDocument/2006/relationships/slideLayout" Target="../slideLayouts/slideLayout3.xml"/><Relationship Id="rId4" Type="http://schemas.openxmlformats.org/officeDocument/2006/relationships/hyperlink" Target="http://sqlcat.com/" TargetMode="External"/></Relationships>
</file>

<file path=ppt/slides/_rels/slide117.xml.rels><?xml version="1.0" encoding="UTF-8" standalone="yes"?>
<Relationships xmlns="http://schemas.openxmlformats.org/package/2006/relationships"><Relationship Id="rId8" Type="http://schemas.openxmlformats.org/officeDocument/2006/relationships/hyperlink" Target="http://sqlcat.com/sqlcat/b/whitepapers/archive/2011/12/22/sql-server-2012-alwayson_3a00_-multisite-failover-cluster-instance.aspx" TargetMode="External"/><Relationship Id="rId3" Type="http://schemas.openxmlformats.org/officeDocument/2006/relationships/hyperlink" Target="http://msdn.microsoft.com/en-us/library/jj215886.aspx" TargetMode="External"/><Relationship Id="rId7" Type="http://schemas.openxmlformats.org/officeDocument/2006/relationships/hyperlink" Target="http://msdn.microsoft.com/en-us/library/jj635217.aspx" TargetMode="External"/><Relationship Id="rId2" Type="http://schemas.openxmlformats.org/officeDocument/2006/relationships/hyperlink" Target="http://msdn.microsoft.com/en-us/library/jj191711.aspx" TargetMode="External"/><Relationship Id="rId1" Type="http://schemas.openxmlformats.org/officeDocument/2006/relationships/slideLayout" Target="../slideLayouts/slideLayout3.xml"/><Relationship Id="rId6" Type="http://schemas.openxmlformats.org/officeDocument/2006/relationships/hyperlink" Target="http://msdn.microsoft.com/en-us/library/hh781257.aspx" TargetMode="External"/><Relationship Id="rId5" Type="http://schemas.openxmlformats.org/officeDocument/2006/relationships/hyperlink" Target="http://msdn.microsoft.com/en-us/library/jj873730.aspx" TargetMode="External"/><Relationship Id="rId4" Type="http://schemas.openxmlformats.org/officeDocument/2006/relationships/hyperlink" Target="http://msdn.microsoft.com/en-us/library/jj542414.aspx" TargetMode="External"/><Relationship Id="rId9" Type="http://schemas.openxmlformats.org/officeDocument/2006/relationships/hyperlink" Target="http://sqlcat.com/sqlcat/b/msdnmirror/archive/2011/12/22/sql-server-2012-alwayson-high-availability-and-disaster-recovery-design-patterns.aspx"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msdn.microsoft.com/en-us/library/ff877884.aspx"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mailto:ghotz@ugiss.org" TargetMode="External"/><Relationship Id="rId7" Type="http://schemas.openxmlformats.org/officeDocument/2006/relationships/hyperlink" Target="https://mvp.support.microsoft.com/profile/Hotz"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hyperlink" Target="http://www.ugiss.org/" TargetMode="External"/><Relationship Id="rId4" Type="http://schemas.openxmlformats.org/officeDocument/2006/relationships/hyperlink" Target="mailto:ghotz@solidq.com"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download.microsoft.com/download/A/5/7/A575AD7C-4172-42D0-8D58-0698D6802F81/SSASReadOnlyDBs.docx"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hyperlink" Target="http://blogs.msdn.com/b/mattm/archive/2012/09/19/ssis-with-alwayson.aspx"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msdn.microsoft.com/en-us/library/ff878716.aspx"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msdn.microsoft.com/en-us/library/ff878716.aspx"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408" y="597501"/>
            <a:ext cx="8203153" cy="1251620"/>
          </a:xfrm>
        </p:spPr>
        <p:txBody>
          <a:bodyPr>
            <a:normAutofit/>
          </a:bodyPr>
          <a:lstStyle/>
          <a:p>
            <a:r>
              <a:rPr lang="en-US" dirty="0" smtClean="0"/>
              <a:t>SQL Server AlwaysOn</a:t>
            </a:r>
            <a:endParaRPr lang="en-US" dirty="0"/>
          </a:p>
        </p:txBody>
      </p:sp>
      <p:sp>
        <p:nvSpPr>
          <p:cNvPr id="3" name="Subtitle 2"/>
          <p:cNvSpPr>
            <a:spLocks noGrp="1"/>
          </p:cNvSpPr>
          <p:nvPr>
            <p:ph type="subTitle" idx="1"/>
          </p:nvPr>
        </p:nvSpPr>
        <p:spPr>
          <a:xfrm>
            <a:off x="458409" y="2067525"/>
            <a:ext cx="3625912" cy="1752600"/>
          </a:xfrm>
        </p:spPr>
        <p:txBody>
          <a:bodyPr>
            <a:normAutofit/>
          </a:bodyPr>
          <a:lstStyle/>
          <a:p>
            <a:r>
              <a:rPr lang="en-US" dirty="0" smtClean="0"/>
              <a:t>Gianluca Hotz</a:t>
            </a:r>
          </a:p>
          <a:p>
            <a:r>
              <a:rPr lang="it-IT" i="1" dirty="0" smtClean="0">
                <a:solidFill>
                  <a:schemeClr val="accent2">
                    <a:lumMod val="20000"/>
                    <a:lumOff val="80000"/>
                  </a:schemeClr>
                </a:solidFill>
              </a:rPr>
              <a:t>@</a:t>
            </a:r>
            <a:r>
              <a:rPr lang="it-IT" i="1" dirty="0" err="1" smtClean="0">
                <a:solidFill>
                  <a:schemeClr val="accent2">
                    <a:lumMod val="20000"/>
                    <a:lumOff val="80000"/>
                  </a:schemeClr>
                </a:solidFill>
              </a:rPr>
              <a:t>glhotz</a:t>
            </a:r>
            <a:endParaRPr lang="en-US" i="1" dirty="0" smtClean="0">
              <a:solidFill>
                <a:schemeClr val="accent2">
                  <a:lumMod val="20000"/>
                  <a:lumOff val="80000"/>
                </a:schemeClr>
              </a:solidFill>
            </a:endParaRPr>
          </a:p>
        </p:txBody>
      </p:sp>
      <p:sp>
        <p:nvSpPr>
          <p:cNvPr id="4" name="Subtitle 2"/>
          <p:cNvSpPr txBox="1">
            <a:spLocks/>
          </p:cNvSpPr>
          <p:nvPr/>
        </p:nvSpPr>
        <p:spPr>
          <a:xfrm>
            <a:off x="458408" y="3301965"/>
            <a:ext cx="3625912" cy="1752600"/>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Wingdings" charset="2"/>
              <a:buNone/>
              <a:defRPr sz="3000" kern="1200">
                <a:solidFill>
                  <a:schemeClr val="bg1"/>
                </a:solidFill>
                <a:latin typeface="+mn-lt"/>
                <a:ea typeface="+mn-ea"/>
                <a:cs typeface="+mn-cs"/>
              </a:defRPr>
            </a:lvl1pPr>
            <a:lvl2pPr marL="457200" indent="0" algn="ctr" defTabSz="457200" rtl="0" eaLnBrk="1" latinLnBrk="0" hangingPunct="1">
              <a:spcBef>
                <a:spcPct val="20000"/>
              </a:spcBef>
              <a:buFont typeface="Wingdings" charset="2"/>
              <a:buNone/>
              <a:defRPr sz="26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Wingdings" charset="2"/>
              <a:buNone/>
              <a:defRPr sz="22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Wingdings" charset="2"/>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Wingdings" charset="2"/>
              <a:buNone/>
              <a:defRPr sz="18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i="1" dirty="0" smtClean="0">
                <a:solidFill>
                  <a:schemeClr val="accent2">
                    <a:lumMod val="20000"/>
                    <a:lumOff val="80000"/>
                  </a:schemeClr>
                </a:solidFill>
              </a:rPr>
              <a:t>http://www.ugiss.org</a:t>
            </a:r>
          </a:p>
        </p:txBody>
      </p:sp>
    </p:spTree>
    <p:extLst>
      <p:ext uri="{BB962C8B-B14F-4D97-AF65-F5344CB8AC3E}">
        <p14:creationId xmlns:p14="http://schemas.microsoft.com/office/powerpoint/2010/main" val="3260678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AlwaysOn FCI</a:t>
            </a:r>
          </a:p>
        </p:txBody>
      </p:sp>
      <p:sp>
        <p:nvSpPr>
          <p:cNvPr id="46088" name="Content Placeholder 2"/>
          <p:cNvSpPr>
            <a:spLocks noGrp="1"/>
          </p:cNvSpPr>
          <p:nvPr>
            <p:ph idx="1"/>
          </p:nvPr>
        </p:nvSpPr>
        <p:spPr/>
        <p:txBody>
          <a:bodyPr>
            <a:normAutofit/>
          </a:bodyPr>
          <a:lstStyle/>
          <a:p>
            <a:r>
              <a:rPr lang="en-US" sz="2800" dirty="0" smtClean="0"/>
              <a:t>Looks Alive</a:t>
            </a:r>
          </a:p>
          <a:p>
            <a:pPr lvl="1"/>
            <a:r>
              <a:rPr lang="en-US" sz="2400" dirty="0" smtClean="0"/>
              <a:t>Checks service state (Service Control Mgr.)</a:t>
            </a:r>
          </a:p>
          <a:p>
            <a:pPr lvl="1"/>
            <a:r>
              <a:rPr lang="en-US" sz="2400" dirty="0" smtClean="0"/>
              <a:t>Every 5 seconds</a:t>
            </a:r>
          </a:p>
          <a:p>
            <a:r>
              <a:rPr lang="en-US" sz="2800" dirty="0" err="1" smtClean="0"/>
              <a:t>IsAlive</a:t>
            </a:r>
            <a:endParaRPr lang="en-US" sz="2800" dirty="0" smtClean="0"/>
          </a:p>
          <a:p>
            <a:pPr lvl="1"/>
            <a:r>
              <a:rPr lang="en-US" sz="2400" dirty="0" smtClean="0"/>
              <a:t>Checks </a:t>
            </a:r>
            <a:r>
              <a:rPr lang="en-US" sz="2400" b="1" dirty="0" smtClean="0">
                <a:solidFill>
                  <a:srgbClr val="C00000"/>
                </a:solidFill>
                <a:latin typeface="Courier New" panose="02070309020205020404" pitchFamily="49" charset="0"/>
                <a:cs typeface="Courier New" panose="02070309020205020404" pitchFamily="49" charset="0"/>
              </a:rPr>
              <a:t>SELECT @@SERVERNAME</a:t>
            </a:r>
          </a:p>
          <a:p>
            <a:pPr lvl="1"/>
            <a:r>
              <a:rPr lang="en-US" sz="2400" dirty="0" smtClean="0"/>
              <a:t>Every 60 seconds</a:t>
            </a:r>
          </a:p>
          <a:p>
            <a:pPr lvl="1"/>
            <a:r>
              <a:rPr lang="en-US" sz="2400" dirty="0" smtClean="0"/>
              <a:t>Can pass check even when not responding to other incoming requests</a:t>
            </a:r>
          </a:p>
          <a:p>
            <a:pPr lvl="2"/>
            <a:r>
              <a:rPr lang="en-US" sz="2000" dirty="0" smtClean="0"/>
              <a:t>e.g. stuck schedulers</a:t>
            </a:r>
          </a:p>
        </p:txBody>
      </p:sp>
      <p:sp>
        <p:nvSpPr>
          <p:cNvPr id="9220" name="Text Placeholder 1"/>
          <p:cNvSpPr>
            <a:spLocks noGrp="1"/>
          </p:cNvSpPr>
          <p:nvPr>
            <p:ph type="body" sz="quarter" idx="13"/>
          </p:nvPr>
        </p:nvSpPr>
        <p:spPr>
          <a:xfrm>
            <a:off x="714375" y="1096963"/>
            <a:ext cx="7972425" cy="393700"/>
          </a:xfrm>
        </p:spPr>
        <p:txBody>
          <a:bodyPr/>
          <a:lstStyle/>
          <a:p>
            <a:r>
              <a:rPr lang="en-US" dirty="0" smtClean="0"/>
              <a:t>Failover policies in SQL Server &lt;= 2008</a:t>
            </a:r>
          </a:p>
        </p:txBody>
      </p:sp>
    </p:spTree>
    <p:extLst>
      <p:ext uri="{BB962C8B-B14F-4D97-AF65-F5344CB8AC3E}">
        <p14:creationId xmlns:p14="http://schemas.microsoft.com/office/powerpoint/2010/main" val="38116378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smtClean="0"/>
              <a:t>Step-by-step AG</a:t>
            </a:r>
          </a:p>
        </p:txBody>
      </p:sp>
      <p:sp>
        <p:nvSpPr>
          <p:cNvPr id="76804" name="Text Placeholder 3"/>
          <p:cNvSpPr>
            <a:spLocks noGrp="1"/>
          </p:cNvSpPr>
          <p:nvPr>
            <p:ph type="body" sz="quarter" idx="13"/>
          </p:nvPr>
        </p:nvSpPr>
        <p:spPr>
          <a:xfrm>
            <a:off x="714375" y="1096963"/>
            <a:ext cx="7972425" cy="393700"/>
          </a:xfrm>
        </p:spPr>
        <p:txBody>
          <a:bodyPr/>
          <a:lstStyle/>
          <a:p>
            <a:r>
              <a:rPr lang="en-US" smtClean="0"/>
              <a:t>Accessing AG: Read Only Routing configuration</a:t>
            </a:r>
          </a:p>
        </p:txBody>
      </p:sp>
      <p:pic>
        <p:nvPicPr>
          <p:cNvPr id="10" name="Content Placeholder 9"/>
          <p:cNvPicPr>
            <a:picLocks noGrp="1" noChangeAspect="1"/>
          </p:cNvPicPr>
          <p:nvPr>
            <p:ph idx="1"/>
          </p:nvPr>
        </p:nvPicPr>
        <p:blipFill>
          <a:blip r:embed="rId3"/>
          <a:stretch>
            <a:fillRect/>
          </a:stretch>
        </p:blipFill>
        <p:spPr>
          <a:xfrm>
            <a:off x="1024624" y="1600200"/>
            <a:ext cx="6850380" cy="4370070"/>
          </a:xfrm>
          <a:prstGeom prst="rect">
            <a:avLst/>
          </a:prstGeom>
        </p:spPr>
      </p:pic>
    </p:spTree>
    <p:extLst>
      <p:ext uri="{BB962C8B-B14F-4D97-AF65-F5344CB8AC3E}">
        <p14:creationId xmlns:p14="http://schemas.microsoft.com/office/powerpoint/2010/main" val="3625793637"/>
      </p:ext>
    </p:extLst>
  </p:cSld>
  <p:clrMapOvr>
    <a:masterClrMapping/>
  </p:clrMapOvr>
  <p:transition spd="slow"/>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smtClean="0"/>
              <a:t>Step-by-step AG</a:t>
            </a:r>
          </a:p>
        </p:txBody>
      </p:sp>
      <p:sp>
        <p:nvSpPr>
          <p:cNvPr id="77828" name="Text Placeholder 3"/>
          <p:cNvSpPr>
            <a:spLocks noGrp="1"/>
          </p:cNvSpPr>
          <p:nvPr>
            <p:ph type="body" sz="quarter" idx="13"/>
          </p:nvPr>
        </p:nvSpPr>
        <p:spPr>
          <a:xfrm>
            <a:off x="714375" y="1096963"/>
            <a:ext cx="7972425" cy="393700"/>
          </a:xfrm>
        </p:spPr>
        <p:txBody>
          <a:bodyPr/>
          <a:lstStyle/>
          <a:p>
            <a:r>
              <a:rPr lang="en-US" smtClean="0"/>
              <a:t>Accessing AG: VNN with Read Only Application Intent again on Primary</a:t>
            </a:r>
          </a:p>
        </p:txBody>
      </p:sp>
      <p:pic>
        <p:nvPicPr>
          <p:cNvPr id="8" name="Content Placeholder 7"/>
          <p:cNvPicPr>
            <a:picLocks noGrp="1" noChangeAspect="1"/>
          </p:cNvPicPr>
          <p:nvPr>
            <p:ph idx="1"/>
          </p:nvPr>
        </p:nvPicPr>
        <p:blipFill>
          <a:blip r:embed="rId3"/>
          <a:stretch>
            <a:fillRect/>
          </a:stretch>
        </p:blipFill>
        <p:spPr>
          <a:xfrm>
            <a:off x="1024624" y="1600200"/>
            <a:ext cx="6850380" cy="4370070"/>
          </a:xfrm>
          <a:prstGeom prst="rect">
            <a:avLst/>
          </a:prstGeom>
        </p:spPr>
      </p:pic>
    </p:spTree>
    <p:extLst>
      <p:ext uri="{BB962C8B-B14F-4D97-AF65-F5344CB8AC3E}">
        <p14:creationId xmlns:p14="http://schemas.microsoft.com/office/powerpoint/2010/main" val="1314999046"/>
      </p:ext>
    </p:extLst>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smtClean="0"/>
              <a:t>Step-by-step AG</a:t>
            </a:r>
          </a:p>
        </p:txBody>
      </p:sp>
      <p:sp>
        <p:nvSpPr>
          <p:cNvPr id="7" name="Content Placeholder 6"/>
          <p:cNvSpPr>
            <a:spLocks noGrp="1"/>
          </p:cNvSpPr>
          <p:nvPr>
            <p:ph idx="1"/>
          </p:nvPr>
        </p:nvSpPr>
        <p:spPr/>
        <p:txBody>
          <a:bodyPr/>
          <a:lstStyle/>
          <a:p>
            <a:endParaRPr lang="it-IT"/>
          </a:p>
        </p:txBody>
      </p:sp>
      <p:sp>
        <p:nvSpPr>
          <p:cNvPr id="78852" name="Text Placeholder 3"/>
          <p:cNvSpPr>
            <a:spLocks noGrp="1"/>
          </p:cNvSpPr>
          <p:nvPr>
            <p:ph type="body" sz="quarter" idx="13"/>
          </p:nvPr>
        </p:nvSpPr>
        <p:spPr>
          <a:xfrm>
            <a:off x="714375" y="1096963"/>
            <a:ext cx="7972425" cy="393700"/>
          </a:xfrm>
        </p:spPr>
        <p:txBody>
          <a:bodyPr/>
          <a:lstStyle/>
          <a:p>
            <a:r>
              <a:rPr lang="en-US" smtClean="0"/>
              <a:t>Accessing AG: VNN with Read Only Application Intent and database name</a:t>
            </a:r>
          </a:p>
        </p:txBody>
      </p:sp>
      <p:pic>
        <p:nvPicPr>
          <p:cNvPr id="14" name="Picture 13"/>
          <p:cNvPicPr>
            <a:picLocks noChangeAspect="1"/>
          </p:cNvPicPr>
          <p:nvPr/>
        </p:nvPicPr>
        <p:blipFill>
          <a:blip r:embed="rId3"/>
          <a:stretch>
            <a:fillRect/>
          </a:stretch>
        </p:blipFill>
        <p:spPr>
          <a:xfrm>
            <a:off x="457200" y="1610538"/>
            <a:ext cx="3169920" cy="2346960"/>
          </a:xfrm>
          <a:prstGeom prst="rect">
            <a:avLst/>
          </a:prstGeom>
        </p:spPr>
      </p:pic>
      <p:pic>
        <p:nvPicPr>
          <p:cNvPr id="15" name="Picture 14"/>
          <p:cNvPicPr>
            <a:picLocks noChangeAspect="1"/>
          </p:cNvPicPr>
          <p:nvPr/>
        </p:nvPicPr>
        <p:blipFill>
          <a:blip r:embed="rId4"/>
          <a:stretch>
            <a:fillRect/>
          </a:stretch>
        </p:blipFill>
        <p:spPr>
          <a:xfrm>
            <a:off x="2042160" y="2146934"/>
            <a:ext cx="3169920" cy="3710940"/>
          </a:xfrm>
          <a:prstGeom prst="rect">
            <a:avLst/>
          </a:prstGeom>
        </p:spPr>
      </p:pic>
      <p:pic>
        <p:nvPicPr>
          <p:cNvPr id="8" name="Picture 7"/>
          <p:cNvPicPr>
            <a:picLocks noChangeAspect="1"/>
          </p:cNvPicPr>
          <p:nvPr/>
        </p:nvPicPr>
        <p:blipFill>
          <a:blip r:embed="rId5"/>
          <a:stretch>
            <a:fillRect/>
          </a:stretch>
        </p:blipFill>
        <p:spPr>
          <a:xfrm>
            <a:off x="5053508" y="1737397"/>
            <a:ext cx="3169920" cy="3710940"/>
          </a:xfrm>
          <a:prstGeom prst="rect">
            <a:avLst/>
          </a:prstGeom>
        </p:spPr>
      </p:pic>
    </p:spTree>
    <p:extLst>
      <p:ext uri="{BB962C8B-B14F-4D97-AF65-F5344CB8AC3E}">
        <p14:creationId xmlns:p14="http://schemas.microsoft.com/office/powerpoint/2010/main" val="277438439"/>
      </p:ext>
    </p:extLst>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smtClean="0"/>
              <a:t>Step-by-step AG</a:t>
            </a:r>
          </a:p>
        </p:txBody>
      </p:sp>
      <p:sp>
        <p:nvSpPr>
          <p:cNvPr id="79876" name="Text Placeholder 3"/>
          <p:cNvSpPr>
            <a:spLocks noGrp="1"/>
          </p:cNvSpPr>
          <p:nvPr>
            <p:ph type="body" sz="quarter" idx="13"/>
          </p:nvPr>
        </p:nvSpPr>
        <p:spPr>
          <a:xfrm>
            <a:off x="714375" y="1096963"/>
            <a:ext cx="7972425" cy="393700"/>
          </a:xfrm>
        </p:spPr>
        <p:txBody>
          <a:bodyPr/>
          <a:lstStyle/>
          <a:p>
            <a:r>
              <a:rPr lang="en-US" smtClean="0"/>
              <a:t>Accessing AG: Read Only Routing working!</a:t>
            </a:r>
          </a:p>
        </p:txBody>
      </p:sp>
      <p:pic>
        <p:nvPicPr>
          <p:cNvPr id="8" name="Content Placeholder 7"/>
          <p:cNvPicPr>
            <a:picLocks noGrp="1" noChangeAspect="1"/>
          </p:cNvPicPr>
          <p:nvPr>
            <p:ph idx="1"/>
          </p:nvPr>
        </p:nvPicPr>
        <p:blipFill>
          <a:blip r:embed="rId3"/>
          <a:stretch>
            <a:fillRect/>
          </a:stretch>
        </p:blipFill>
        <p:spPr>
          <a:xfrm>
            <a:off x="1024624" y="1600200"/>
            <a:ext cx="6850380" cy="4370070"/>
          </a:xfrm>
          <a:prstGeom prst="rect">
            <a:avLst/>
          </a:prstGeom>
        </p:spPr>
      </p:pic>
    </p:spTree>
    <p:extLst>
      <p:ext uri="{BB962C8B-B14F-4D97-AF65-F5344CB8AC3E}">
        <p14:creationId xmlns:p14="http://schemas.microsoft.com/office/powerpoint/2010/main" val="3816850685"/>
      </p:ext>
    </p:extLst>
  </p:cSld>
  <p:clrMapOvr>
    <a:masterClrMapping/>
  </p:clrMapOvr>
  <p:transition spd="slow"/>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smtClean="0"/>
              <a:t>AlwaysOn</a:t>
            </a:r>
            <a:endParaRPr lang="en-US" dirty="0" smtClean="0"/>
          </a:p>
        </p:txBody>
      </p:sp>
      <p:sp>
        <p:nvSpPr>
          <p:cNvPr id="15" name="Content Placeholder 14"/>
          <p:cNvSpPr>
            <a:spLocks noGrp="1"/>
          </p:cNvSpPr>
          <p:nvPr>
            <p:ph idx="1"/>
          </p:nvPr>
        </p:nvSpPr>
        <p:spPr/>
        <p:txBody>
          <a:bodyPr>
            <a:normAutofit/>
          </a:bodyPr>
          <a:lstStyle/>
          <a:p>
            <a:r>
              <a:rPr lang="en-US" sz="2800" dirty="0" smtClean="0"/>
              <a:t>Quorum</a:t>
            </a:r>
          </a:p>
          <a:p>
            <a:pPr lvl="1"/>
            <a:r>
              <a:rPr lang="en-US" sz="2400" dirty="0" smtClean="0"/>
              <a:t>Majority Node, Majority Node and </a:t>
            </a:r>
            <a:r>
              <a:rPr lang="en-US" sz="2400" dirty="0" err="1" smtClean="0"/>
              <a:t>Fileshare</a:t>
            </a:r>
            <a:endParaRPr lang="en-US" sz="2400" dirty="0" smtClean="0"/>
          </a:p>
          <a:p>
            <a:pPr lvl="1"/>
            <a:r>
              <a:rPr lang="en-US" sz="2400" dirty="0" smtClean="0"/>
              <a:t>Can’t use Quorum Disk without shared storage</a:t>
            </a:r>
          </a:p>
          <a:p>
            <a:r>
              <a:rPr lang="en-US" sz="2800" dirty="0" smtClean="0"/>
              <a:t>Windows 2008 e 2008 R2 + QFE</a:t>
            </a:r>
          </a:p>
          <a:p>
            <a:pPr lvl="1"/>
            <a:r>
              <a:rPr lang="en-US" sz="2400" dirty="0" smtClean="0"/>
              <a:t>Allow to assign voting rights to nodes</a:t>
            </a:r>
          </a:p>
          <a:p>
            <a:pPr lvl="1"/>
            <a:r>
              <a:rPr lang="en-US" sz="2400" dirty="0" smtClean="0"/>
              <a:t>Avoid scenarios where DR site takes over</a:t>
            </a:r>
          </a:p>
          <a:p>
            <a:pPr lvl="1"/>
            <a:r>
              <a:rPr lang="en-US" sz="2400" dirty="0" smtClean="0"/>
              <a:t>Common scenario is to always failover manually to DR site i.e. DR site is not considered for HA</a:t>
            </a:r>
          </a:p>
        </p:txBody>
      </p:sp>
      <p:sp>
        <p:nvSpPr>
          <p:cNvPr id="83972" name="Text Placeholder 1"/>
          <p:cNvSpPr>
            <a:spLocks noGrp="1"/>
          </p:cNvSpPr>
          <p:nvPr>
            <p:ph type="body" sz="quarter" idx="13"/>
          </p:nvPr>
        </p:nvSpPr>
        <p:spPr>
          <a:xfrm>
            <a:off x="714375" y="1096963"/>
            <a:ext cx="7972425" cy="393700"/>
          </a:xfrm>
        </p:spPr>
        <p:txBody>
          <a:bodyPr/>
          <a:lstStyle/>
          <a:p>
            <a:r>
              <a:rPr lang="en-US" smtClean="0"/>
              <a:t>WSFC: Quorum, votes and DR site</a:t>
            </a:r>
          </a:p>
        </p:txBody>
      </p:sp>
    </p:spTree>
    <p:extLst>
      <p:ext uri="{BB962C8B-B14F-4D97-AF65-F5344CB8AC3E}">
        <p14:creationId xmlns:p14="http://schemas.microsoft.com/office/powerpoint/2010/main" val="39706113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p:cNvSpPr>
            <a:spLocks noGrp="1"/>
          </p:cNvSpPr>
          <p:nvPr>
            <p:ph type="title"/>
          </p:nvPr>
        </p:nvSpPr>
        <p:spPr/>
        <p:txBody>
          <a:bodyPr/>
          <a:lstStyle/>
          <a:p>
            <a:r>
              <a:rPr lang="en-US" smtClean="0"/>
              <a:t>AlwaysOn</a:t>
            </a:r>
            <a:endParaRPr lang="en-US" dirty="0" smtClean="0"/>
          </a:p>
        </p:txBody>
      </p:sp>
      <p:sp>
        <p:nvSpPr>
          <p:cNvPr id="84995" name="Content Placeholder 14"/>
          <p:cNvSpPr>
            <a:spLocks noGrp="1"/>
          </p:cNvSpPr>
          <p:nvPr>
            <p:ph idx="1"/>
          </p:nvPr>
        </p:nvSpPr>
        <p:spPr/>
        <p:txBody>
          <a:bodyPr>
            <a:normAutofit/>
          </a:bodyPr>
          <a:lstStyle/>
          <a:p>
            <a:r>
              <a:rPr lang="en-US" sz="2800" dirty="0" smtClean="0"/>
              <a:t>Windows 2008 + QFE or 2008 R2 + SP1</a:t>
            </a:r>
          </a:p>
          <a:p>
            <a:r>
              <a:rPr lang="en-US" sz="2800" dirty="0" smtClean="0"/>
              <a:t>Disks shared only among some nodes</a:t>
            </a:r>
          </a:p>
          <a:p>
            <a:pPr lvl="1"/>
            <a:r>
              <a:rPr lang="en-US" sz="2400" dirty="0" smtClean="0"/>
              <a:t>E.g. one SAN on primary site and one SAN on DR site, volumes shared only among local nodes while the cluster stretches across sites</a:t>
            </a:r>
          </a:p>
          <a:p>
            <a:r>
              <a:rPr lang="en-US" sz="2800" dirty="0" smtClean="0"/>
              <a:t>Allows new Quorum models</a:t>
            </a:r>
          </a:p>
          <a:p>
            <a:pPr lvl="1"/>
            <a:r>
              <a:rPr lang="en-US" sz="2400" dirty="0" smtClean="0"/>
              <a:t>Asymmetric Disk Majority</a:t>
            </a:r>
          </a:p>
          <a:p>
            <a:pPr lvl="1"/>
            <a:r>
              <a:rPr lang="en-US" sz="2400" dirty="0" smtClean="0"/>
              <a:t>Node Majority + Asymmetric Disk Majority</a:t>
            </a:r>
          </a:p>
        </p:txBody>
      </p:sp>
      <p:sp>
        <p:nvSpPr>
          <p:cNvPr id="84996" name="Text Placeholder 1"/>
          <p:cNvSpPr>
            <a:spLocks noGrp="1"/>
          </p:cNvSpPr>
          <p:nvPr>
            <p:ph type="body" sz="quarter" idx="13"/>
          </p:nvPr>
        </p:nvSpPr>
        <p:spPr>
          <a:xfrm>
            <a:off x="714375" y="1096963"/>
            <a:ext cx="7972425" cy="393700"/>
          </a:xfrm>
        </p:spPr>
        <p:txBody>
          <a:bodyPr/>
          <a:lstStyle/>
          <a:p>
            <a:r>
              <a:rPr lang="en-US" smtClean="0"/>
              <a:t>WSFC: Asymmetric Storage</a:t>
            </a:r>
          </a:p>
        </p:txBody>
      </p:sp>
    </p:spTree>
    <p:extLst>
      <p:ext uri="{BB962C8B-B14F-4D97-AF65-F5344CB8AC3E}">
        <p14:creationId xmlns:p14="http://schemas.microsoft.com/office/powerpoint/2010/main" val="3502789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smtClean="0"/>
              <a:t>AlwaysOn</a:t>
            </a:r>
            <a:endParaRPr lang="en-US" dirty="0" smtClean="0"/>
          </a:p>
        </p:txBody>
      </p:sp>
      <p:sp>
        <p:nvSpPr>
          <p:cNvPr id="86019" name="Text Placeholder 1"/>
          <p:cNvSpPr>
            <a:spLocks noGrp="1"/>
          </p:cNvSpPr>
          <p:nvPr>
            <p:ph type="body" sz="quarter" idx="13"/>
          </p:nvPr>
        </p:nvSpPr>
        <p:spPr>
          <a:xfrm>
            <a:off x="714375" y="1096963"/>
            <a:ext cx="7972425" cy="393700"/>
          </a:xfrm>
        </p:spPr>
        <p:txBody>
          <a:bodyPr/>
          <a:lstStyle/>
          <a:p>
            <a:r>
              <a:rPr lang="en-US" smtClean="0"/>
              <a:t>Topology Example 2</a:t>
            </a:r>
          </a:p>
        </p:txBody>
      </p:sp>
      <p:grpSp>
        <p:nvGrpSpPr>
          <p:cNvPr id="86025" name="Group 11"/>
          <p:cNvGrpSpPr>
            <a:grpSpLocks/>
          </p:cNvGrpSpPr>
          <p:nvPr/>
        </p:nvGrpSpPr>
        <p:grpSpPr bwMode="auto">
          <a:xfrm>
            <a:off x="3749279" y="4888717"/>
            <a:ext cx="1704975" cy="334835"/>
            <a:chOff x="2244396" y="5331454"/>
            <a:chExt cx="1704957" cy="445987"/>
          </a:xfrm>
        </p:grpSpPr>
        <p:pic>
          <p:nvPicPr>
            <p:cNvPr id="86076" name="Picture 2" descr="\\johnlserver\docs$\Artwork from DVD Website\Shapes\Arrows\Gold Gradient Collection\dashed arrow 0 gold  arrow curved 7.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V="1">
              <a:off x="2244396" y="5442460"/>
              <a:ext cx="617768" cy="22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2823034" y="5331454"/>
              <a:ext cx="1126319" cy="445987"/>
            </a:xfrm>
            <a:prstGeom prst="rect">
              <a:avLst/>
            </a:prstGeom>
            <a:noFill/>
          </p:spPr>
          <p:txBody>
            <a:bodyPr>
              <a:spAutoFit/>
            </a:bodyPr>
            <a:lstStyle/>
            <a:p>
              <a:pPr>
                <a:defRPr/>
              </a:pPr>
              <a:r>
                <a:rPr lang="en-US" sz="788" b="1" dirty="0"/>
                <a:t>Asynchronous data movement</a:t>
              </a:r>
            </a:p>
          </p:txBody>
        </p:sp>
      </p:grpSp>
      <p:grpSp>
        <p:nvGrpSpPr>
          <p:cNvPr id="86026" name="Group 15"/>
          <p:cNvGrpSpPr>
            <a:grpSpLocks/>
          </p:cNvGrpSpPr>
          <p:nvPr/>
        </p:nvGrpSpPr>
        <p:grpSpPr bwMode="auto">
          <a:xfrm>
            <a:off x="2002632" y="2088357"/>
            <a:ext cx="5198269" cy="2797969"/>
            <a:chOff x="1447800" y="3657601"/>
            <a:chExt cx="5105400" cy="2895599"/>
          </a:xfrm>
        </p:grpSpPr>
        <p:grpSp>
          <p:nvGrpSpPr>
            <p:cNvPr id="86027" name="Group 58"/>
            <p:cNvGrpSpPr>
              <a:grpSpLocks/>
            </p:cNvGrpSpPr>
            <p:nvPr/>
          </p:nvGrpSpPr>
          <p:grpSpPr bwMode="auto">
            <a:xfrm>
              <a:off x="1447800" y="3657601"/>
              <a:ext cx="5105400" cy="2895599"/>
              <a:chOff x="228600" y="990600"/>
              <a:chExt cx="4191000" cy="2438400"/>
            </a:xfrm>
          </p:grpSpPr>
          <p:pic>
            <p:nvPicPr>
              <p:cNvPr id="86073" name="Picture 3" descr="\\johnlserver\docs$\Artwork from DVD Website\Icons - Illustrations\Maps Globes\USA map states with glow.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1000" y="990600"/>
                <a:ext cx="39195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25"/>
              <p:cNvSpPr txBox="1"/>
              <p:nvPr/>
            </p:nvSpPr>
            <p:spPr>
              <a:xfrm>
                <a:off x="228600" y="3090737"/>
                <a:ext cx="4191000" cy="22128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en-US" sz="1050" dirty="0">
                    <a:solidFill>
                      <a:srgbClr val="000000"/>
                    </a:solidFill>
                  </a:rPr>
                  <a:t>Shared storage, regional and geo secondaries</a:t>
                </a:r>
                <a:endParaRPr lang="en-US" sz="1200" dirty="0">
                  <a:solidFill>
                    <a:srgbClr val="000000"/>
                  </a:solidFill>
                </a:endParaRPr>
              </a:p>
            </p:txBody>
          </p:sp>
          <p:pic>
            <p:nvPicPr>
              <p:cNvPr id="86075" name="Picture 2" descr="\\johnlserver\docs$\Artwork from DVD Website\Shapes\Arrows\Gold Gradient Collection\dashed arrow 0 gold  arrow curved 7.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717296" flipV="1">
                <a:off x="634234" y="1175053"/>
                <a:ext cx="2866624" cy="735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6028" name="Picture 1" descr="\\johnlserver\docs$\Artwork from DVD Website\Icons - Illustrations\_XML ICONS\Servers SQL database computer.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178590" y="4110038"/>
              <a:ext cx="449914"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lowchart: Punched Tape 18"/>
            <p:cNvSpPr/>
            <p:nvPr/>
          </p:nvSpPr>
          <p:spPr bwMode="auto">
            <a:xfrm>
              <a:off x="2190404" y="4233430"/>
              <a:ext cx="397305" cy="329045"/>
            </a:xfrm>
            <a:prstGeom prst="flowChartPunchedTape">
              <a:avLst/>
            </a:prstGeom>
            <a:solidFill>
              <a:schemeClr val="accent4">
                <a:alpha val="44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77" tIns="34289" rIns="68577" bIns="34289" anchor="ctr"/>
            <a:lstStyle/>
            <a:p>
              <a:pPr algn="ctr" defTabSz="685574">
                <a:defRPr/>
              </a:pPr>
              <a:r>
                <a:rPr lang="en-US" sz="825" dirty="0">
                  <a:solidFill>
                    <a:schemeClr val="bg1"/>
                  </a:solidFill>
                  <a:effectLst>
                    <a:outerShdw blurRad="38100" dist="38100" dir="2700000" algn="tl">
                      <a:srgbClr val="000000">
                        <a:alpha val="43137"/>
                      </a:srgbClr>
                    </a:outerShdw>
                  </a:effectLst>
                </a:rPr>
                <a:t>A</a:t>
              </a:r>
            </a:p>
          </p:txBody>
        </p:sp>
        <p:pic>
          <p:nvPicPr>
            <p:cNvPr id="86032" name="Picture 2" descr="\\johnlserver\docs$\Artwork from DVD Website\Shapes\Arrows\Gold Gradient Collection\dashed arrow 0 gold  arrow curved 7.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rot="21234860" flipV="1">
              <a:off x="3202774" y="4361399"/>
              <a:ext cx="1802708" cy="873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33" name="Group 37"/>
            <p:cNvGrpSpPr>
              <a:grpSpLocks/>
            </p:cNvGrpSpPr>
            <p:nvPr/>
          </p:nvGrpSpPr>
          <p:grpSpPr bwMode="auto">
            <a:xfrm>
              <a:off x="4603864" y="4833941"/>
              <a:ext cx="742605" cy="804500"/>
              <a:chOff x="4603864" y="4833941"/>
              <a:chExt cx="742605" cy="804500"/>
            </a:xfrm>
          </p:grpSpPr>
          <p:grpSp>
            <p:nvGrpSpPr>
              <p:cNvPr id="86054" name="Group 129"/>
              <p:cNvGrpSpPr>
                <a:grpSpLocks/>
              </p:cNvGrpSpPr>
              <p:nvPr/>
            </p:nvGrpSpPr>
            <p:grpSpPr bwMode="auto">
              <a:xfrm>
                <a:off x="4603864" y="4833941"/>
                <a:ext cx="742605" cy="804500"/>
                <a:chOff x="2743200" y="4800599"/>
                <a:chExt cx="838202" cy="812340"/>
              </a:xfrm>
            </p:grpSpPr>
            <p:grpSp>
              <p:nvGrpSpPr>
                <p:cNvPr id="86058" name="Group 124"/>
                <p:cNvGrpSpPr>
                  <a:grpSpLocks/>
                </p:cNvGrpSpPr>
                <p:nvPr/>
              </p:nvGrpSpPr>
              <p:grpSpPr bwMode="auto">
                <a:xfrm>
                  <a:off x="2743200" y="5334002"/>
                  <a:ext cx="838200" cy="278937"/>
                  <a:chOff x="4495800" y="4648200"/>
                  <a:chExt cx="3581400" cy="614820"/>
                </a:xfrm>
              </p:grpSpPr>
              <p:sp>
                <p:nvSpPr>
                  <p:cNvPr id="42" name="Oval 21"/>
                  <p:cNvSpPr/>
                  <p:nvPr/>
                </p:nvSpPr>
                <p:spPr bwMode="auto">
                  <a:xfrm>
                    <a:off x="4495800" y="4854784"/>
                    <a:ext cx="3581400" cy="408236"/>
                  </a:xfrm>
                  <a:prstGeom prst="ellipse">
                    <a:avLst/>
                  </a:prstGeom>
                  <a:solidFill>
                    <a:schemeClr val="tx2">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77" tIns="34289" rIns="68577" bIns="34289" anchor="ctr"/>
                  <a:lstStyle/>
                  <a:p>
                    <a:pPr algn="ctr" defTabSz="685574">
                      <a:defRPr/>
                    </a:pPr>
                    <a:endParaRPr lang="en-US" sz="900" dirty="0">
                      <a:solidFill>
                        <a:schemeClr val="tx1"/>
                      </a:solidFill>
                      <a:effectLst>
                        <a:outerShdw blurRad="38100" dist="38100" dir="2700000" algn="tl">
                          <a:srgbClr val="000000">
                            <a:alpha val="43137"/>
                          </a:srgbClr>
                        </a:outerShdw>
                      </a:effectLst>
                    </a:endParaRPr>
                  </a:p>
                </p:txBody>
              </p:sp>
              <p:sp>
                <p:nvSpPr>
                  <p:cNvPr id="43" name="Rectangle 42"/>
                  <p:cNvSpPr/>
                  <p:nvPr/>
                </p:nvSpPr>
                <p:spPr bwMode="auto">
                  <a:xfrm>
                    <a:off x="4495800" y="4796981"/>
                    <a:ext cx="3581400" cy="308419"/>
                  </a:xfrm>
                  <a:prstGeom prst="rect">
                    <a:avLst/>
                  </a:prstGeom>
                  <a:solidFill>
                    <a:srgbClr val="6D6680"/>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68577" tIns="34289" rIns="68577" bIns="34289" anchor="ctr"/>
                  <a:lstStyle/>
                  <a:p>
                    <a:pPr algn="ctr" defTabSz="685574">
                      <a:defRPr/>
                    </a:pPr>
                    <a:endParaRPr lang="en-US" sz="900" dirty="0">
                      <a:solidFill>
                        <a:schemeClr val="tx1"/>
                      </a:solidFill>
                      <a:effectLst>
                        <a:outerShdw blurRad="38100" dist="38100" dir="2700000" algn="tl">
                          <a:srgbClr val="000000">
                            <a:alpha val="43137"/>
                          </a:srgbClr>
                        </a:outerShdw>
                      </a:effectLst>
                    </a:endParaRPr>
                  </a:p>
                </p:txBody>
              </p:sp>
              <p:sp>
                <p:nvSpPr>
                  <p:cNvPr id="44" name="Oval 43"/>
                  <p:cNvSpPr/>
                  <p:nvPr/>
                </p:nvSpPr>
                <p:spPr bwMode="auto">
                  <a:xfrm>
                    <a:off x="4495800" y="4648200"/>
                    <a:ext cx="3581400" cy="261155"/>
                  </a:xfrm>
                  <a:prstGeom prst="ellipse">
                    <a:avLst/>
                  </a:prstGeom>
                  <a:solidFill>
                    <a:schemeClr val="tx2">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77" tIns="34289" rIns="68577" bIns="34289" anchor="ctr"/>
                  <a:lstStyle/>
                  <a:p>
                    <a:pPr algn="ctr" defTabSz="685574">
                      <a:defRPr/>
                    </a:pPr>
                    <a:endParaRPr lang="en-US" sz="900" dirty="0">
                      <a:solidFill>
                        <a:schemeClr val="tx1"/>
                      </a:solidFill>
                      <a:effectLst>
                        <a:outerShdw blurRad="38100" dist="38100" dir="2700000" algn="tl">
                          <a:srgbClr val="000000">
                            <a:alpha val="43137"/>
                          </a:srgbClr>
                        </a:outerShdw>
                      </a:effectLst>
                    </a:endParaRPr>
                  </a:p>
                </p:txBody>
              </p:sp>
            </p:grpSp>
            <p:grpSp>
              <p:nvGrpSpPr>
                <p:cNvPr id="86059" name="Group 123"/>
                <p:cNvGrpSpPr>
                  <a:grpSpLocks/>
                </p:cNvGrpSpPr>
                <p:nvPr/>
              </p:nvGrpSpPr>
              <p:grpSpPr bwMode="auto">
                <a:xfrm>
                  <a:off x="2745880" y="4800599"/>
                  <a:ext cx="835522" cy="690787"/>
                  <a:chOff x="2743200" y="4800599"/>
                  <a:chExt cx="835522" cy="690787"/>
                </a:xfrm>
              </p:grpSpPr>
              <p:pic>
                <p:nvPicPr>
                  <p:cNvPr id="86060" name="Picture 2" descr="\\johnlserver\Artwork from DVD Website\Icons - Illustrations\_XML ICONS\Servers computer.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743200" y="4800600"/>
                    <a:ext cx="373259" cy="68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61" name="Group 33"/>
                  <p:cNvGrpSpPr>
                    <a:grpSpLocks/>
                  </p:cNvGrpSpPr>
                  <p:nvPr/>
                </p:nvGrpSpPr>
                <p:grpSpPr bwMode="auto">
                  <a:xfrm>
                    <a:off x="2979541" y="4800599"/>
                    <a:ext cx="599181" cy="690787"/>
                    <a:chOff x="2592079" y="4114800"/>
                    <a:chExt cx="941570" cy="1000125"/>
                  </a:xfrm>
                </p:grpSpPr>
                <p:pic>
                  <p:nvPicPr>
                    <p:cNvPr id="86062" name="Picture 2" descr="\\johnlserver\Artwork from DVD Website\Icons - Illustrations\_XML ICONS\Servers computer.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92079" y="4124325"/>
                      <a:ext cx="5865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63" name="Picture 2" descr="\\johnlserver\Artwork from DVD Website\Icons - Illustrations\_XML ICONS\Servers computer.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47098" y="4114800"/>
                      <a:ext cx="586551"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35" name="Flowchart: Punched Tape 12"/>
              <p:cNvSpPr/>
              <p:nvPr/>
            </p:nvSpPr>
            <p:spPr bwMode="auto">
              <a:xfrm>
                <a:off x="5067993" y="5112600"/>
                <a:ext cx="278476" cy="264263"/>
              </a:xfrm>
              <a:prstGeom prst="flowChartPunchedTape">
                <a:avLst/>
              </a:prstGeom>
              <a:solidFill>
                <a:srgbClr val="FF0000"/>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77" tIns="34289" rIns="68577" bIns="34289" anchor="ctr"/>
              <a:lstStyle/>
              <a:p>
                <a:pPr algn="ctr" defTabSz="685574">
                  <a:defRPr/>
                </a:pPr>
                <a:r>
                  <a:rPr lang="en-US" sz="900" dirty="0">
                    <a:solidFill>
                      <a:schemeClr val="bg1"/>
                    </a:solidFill>
                    <a:effectLst>
                      <a:outerShdw blurRad="38100" dist="38100" dir="2700000" algn="tl">
                        <a:srgbClr val="000000">
                          <a:alpha val="43137"/>
                        </a:srgbClr>
                      </a:outerShdw>
                    </a:effectLst>
                  </a:rPr>
                  <a:t>A</a:t>
                </a:r>
                <a:endParaRPr lang="en-US" sz="1350" dirty="0">
                  <a:solidFill>
                    <a:schemeClr val="bg1"/>
                  </a:solidFill>
                  <a:effectLst>
                    <a:outerShdw blurRad="38100" dist="38100" dir="2700000" algn="tl">
                      <a:srgbClr val="000000">
                        <a:alpha val="43137"/>
                      </a:srgbClr>
                    </a:outerShdw>
                  </a:effectLst>
                </a:endParaRPr>
              </a:p>
            </p:txBody>
          </p:sp>
        </p:grpSp>
        <p:grpSp>
          <p:nvGrpSpPr>
            <p:cNvPr id="86034" name="Group 38"/>
            <p:cNvGrpSpPr>
              <a:grpSpLocks/>
            </p:cNvGrpSpPr>
            <p:nvPr/>
          </p:nvGrpSpPr>
          <p:grpSpPr bwMode="auto">
            <a:xfrm>
              <a:off x="3091366" y="5176131"/>
              <a:ext cx="742605" cy="814391"/>
              <a:chOff x="4603864" y="4833950"/>
              <a:chExt cx="742605" cy="814391"/>
            </a:xfrm>
          </p:grpSpPr>
          <p:grpSp>
            <p:nvGrpSpPr>
              <p:cNvPr id="86035" name="Group 129"/>
              <p:cNvGrpSpPr>
                <a:grpSpLocks/>
              </p:cNvGrpSpPr>
              <p:nvPr/>
            </p:nvGrpSpPr>
            <p:grpSpPr bwMode="auto">
              <a:xfrm>
                <a:off x="4603864" y="4833950"/>
                <a:ext cx="742605" cy="814391"/>
                <a:chOff x="2743200" y="4800599"/>
                <a:chExt cx="838202" cy="822326"/>
              </a:xfrm>
            </p:grpSpPr>
            <p:grpSp>
              <p:nvGrpSpPr>
                <p:cNvPr id="86039" name="Group 124"/>
                <p:cNvGrpSpPr>
                  <a:grpSpLocks/>
                </p:cNvGrpSpPr>
                <p:nvPr/>
              </p:nvGrpSpPr>
              <p:grpSpPr bwMode="auto">
                <a:xfrm>
                  <a:off x="2743200" y="5334000"/>
                  <a:ext cx="838200" cy="288925"/>
                  <a:chOff x="4495800" y="4648200"/>
                  <a:chExt cx="3581400" cy="636836"/>
                </a:xfrm>
              </p:grpSpPr>
              <p:sp>
                <p:nvSpPr>
                  <p:cNvPr id="31" name="Oval 30"/>
                  <p:cNvSpPr/>
                  <p:nvPr/>
                </p:nvSpPr>
                <p:spPr bwMode="auto">
                  <a:xfrm>
                    <a:off x="4495800" y="4876800"/>
                    <a:ext cx="3581400" cy="408236"/>
                  </a:xfrm>
                  <a:prstGeom prst="ellipse">
                    <a:avLst/>
                  </a:prstGeom>
                  <a:solidFill>
                    <a:schemeClr val="tx2">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77" tIns="34289" rIns="68577" bIns="34289" anchor="ctr"/>
                  <a:lstStyle/>
                  <a:p>
                    <a:pPr algn="ctr" defTabSz="685574">
                      <a:defRPr/>
                    </a:pPr>
                    <a:endParaRPr lang="en-US" sz="900" dirty="0">
                      <a:solidFill>
                        <a:schemeClr val="tx1"/>
                      </a:solidFill>
                      <a:effectLst>
                        <a:outerShdw blurRad="38100" dist="38100" dir="2700000" algn="tl">
                          <a:srgbClr val="000000">
                            <a:alpha val="43137"/>
                          </a:srgbClr>
                        </a:outerShdw>
                      </a:effectLst>
                    </a:endParaRPr>
                  </a:p>
                </p:txBody>
              </p:sp>
              <p:sp>
                <p:nvSpPr>
                  <p:cNvPr id="32" name="Rectangle 31"/>
                  <p:cNvSpPr/>
                  <p:nvPr/>
                </p:nvSpPr>
                <p:spPr bwMode="auto">
                  <a:xfrm>
                    <a:off x="4495800" y="4796981"/>
                    <a:ext cx="3581400" cy="308419"/>
                  </a:xfrm>
                  <a:prstGeom prst="rect">
                    <a:avLst/>
                  </a:prstGeom>
                  <a:solidFill>
                    <a:srgbClr val="6D6680"/>
                  </a:solidFill>
                  <a:ln>
                    <a:headEnd type="none" w="med" len="med"/>
                    <a:tailEnd type="none" w="med" len="me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68577" tIns="34289" rIns="68577" bIns="34289" anchor="ctr"/>
                  <a:lstStyle/>
                  <a:p>
                    <a:pPr algn="ctr" defTabSz="685574">
                      <a:defRPr/>
                    </a:pPr>
                    <a:endParaRPr lang="en-US" sz="900" dirty="0">
                      <a:solidFill>
                        <a:schemeClr val="tx1"/>
                      </a:solidFill>
                      <a:effectLst>
                        <a:outerShdw blurRad="38100" dist="38100" dir="2700000" algn="tl">
                          <a:srgbClr val="000000">
                            <a:alpha val="43137"/>
                          </a:srgbClr>
                        </a:outerShdw>
                      </a:effectLst>
                    </a:endParaRPr>
                  </a:p>
                </p:txBody>
              </p:sp>
              <p:sp>
                <p:nvSpPr>
                  <p:cNvPr id="33" name="Oval 32"/>
                  <p:cNvSpPr/>
                  <p:nvPr/>
                </p:nvSpPr>
                <p:spPr bwMode="auto">
                  <a:xfrm>
                    <a:off x="4495800" y="4648200"/>
                    <a:ext cx="3581400" cy="261155"/>
                  </a:xfrm>
                  <a:prstGeom prst="ellipse">
                    <a:avLst/>
                  </a:prstGeom>
                  <a:solidFill>
                    <a:schemeClr val="tx2">
                      <a:lumMod val="40000"/>
                      <a:lumOff val="6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77" tIns="34289" rIns="68577" bIns="34289" anchor="ctr"/>
                  <a:lstStyle/>
                  <a:p>
                    <a:pPr algn="ctr" defTabSz="685574">
                      <a:defRPr/>
                    </a:pPr>
                    <a:endParaRPr lang="en-US" sz="900" dirty="0">
                      <a:solidFill>
                        <a:schemeClr val="tx1"/>
                      </a:solidFill>
                      <a:effectLst>
                        <a:outerShdw blurRad="38100" dist="38100" dir="2700000" algn="tl">
                          <a:srgbClr val="000000">
                            <a:alpha val="43137"/>
                          </a:srgbClr>
                        </a:outerShdw>
                      </a:effectLst>
                    </a:endParaRPr>
                  </a:p>
                </p:txBody>
              </p:sp>
            </p:grpSp>
            <p:grpSp>
              <p:nvGrpSpPr>
                <p:cNvPr id="86040" name="Group 123"/>
                <p:cNvGrpSpPr>
                  <a:grpSpLocks/>
                </p:cNvGrpSpPr>
                <p:nvPr/>
              </p:nvGrpSpPr>
              <p:grpSpPr bwMode="auto">
                <a:xfrm>
                  <a:off x="2745880" y="4800599"/>
                  <a:ext cx="835522" cy="690787"/>
                  <a:chOff x="2743200" y="4800599"/>
                  <a:chExt cx="835522" cy="690787"/>
                </a:xfrm>
              </p:grpSpPr>
              <p:pic>
                <p:nvPicPr>
                  <p:cNvPr id="86041" name="Picture 2" descr="\\johnlserver\Artwork from DVD Website\Icons - Illustrations\_XML ICONS\Servers computer.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743200" y="4800600"/>
                    <a:ext cx="373259" cy="68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42" name="Group 33"/>
                  <p:cNvGrpSpPr>
                    <a:grpSpLocks/>
                  </p:cNvGrpSpPr>
                  <p:nvPr/>
                </p:nvGrpSpPr>
                <p:grpSpPr bwMode="auto">
                  <a:xfrm>
                    <a:off x="2979541" y="4800599"/>
                    <a:ext cx="599181" cy="690787"/>
                    <a:chOff x="2592079" y="4114800"/>
                    <a:chExt cx="941570" cy="1000125"/>
                  </a:xfrm>
                </p:grpSpPr>
                <p:pic>
                  <p:nvPicPr>
                    <p:cNvPr id="86043" name="Picture 2" descr="\\johnlserver\Artwork from DVD Website\Icons - Illustrations\_XML ICONS\Servers computer.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92079" y="4124325"/>
                      <a:ext cx="5865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44" name="Picture 2" descr="\\johnlserver\Artwork from DVD Website\Icons - Illustrations\_XML ICONS\Servers computer.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47098" y="4114800"/>
                      <a:ext cx="586551"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24" name="Flowchart: Punched Tape 23"/>
              <p:cNvSpPr/>
              <p:nvPr/>
            </p:nvSpPr>
            <p:spPr bwMode="auto">
              <a:xfrm>
                <a:off x="4766725" y="5014913"/>
                <a:ext cx="255685" cy="249785"/>
              </a:xfrm>
              <a:prstGeom prst="flowChartPunchedTape">
                <a:avLst/>
              </a:prstGeom>
              <a:solidFill>
                <a:schemeClr val="accent4">
                  <a:alpha val="44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77" tIns="34289" rIns="68577" bIns="34289" anchor="ctr"/>
              <a:lstStyle/>
              <a:p>
                <a:pPr algn="ctr" defTabSz="685574">
                  <a:defRPr/>
                </a:pPr>
                <a:r>
                  <a:rPr lang="en-US" sz="750" b="1" dirty="0">
                    <a:solidFill>
                      <a:schemeClr val="bg1"/>
                    </a:solidFill>
                    <a:effectLst>
                      <a:outerShdw blurRad="38100" dist="38100" dir="2700000" algn="tl">
                        <a:srgbClr val="000000">
                          <a:alpha val="43137"/>
                        </a:srgbClr>
                      </a:outerShdw>
                    </a:effectLst>
                  </a:rPr>
                  <a:t>A</a:t>
                </a:r>
              </a:p>
            </p:txBody>
          </p:sp>
        </p:grpSp>
      </p:grpSp>
    </p:spTree>
    <p:extLst>
      <p:ext uri="{BB962C8B-B14F-4D97-AF65-F5344CB8AC3E}">
        <p14:creationId xmlns:p14="http://schemas.microsoft.com/office/powerpoint/2010/main" val="35761090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smtClean="0"/>
              <a:t>AlwaysOn</a:t>
            </a:r>
            <a:endParaRPr lang="en-US" dirty="0" smtClean="0"/>
          </a:p>
        </p:txBody>
      </p:sp>
      <p:sp>
        <p:nvSpPr>
          <p:cNvPr id="86019" name="Text Placeholder 1"/>
          <p:cNvSpPr>
            <a:spLocks noGrp="1"/>
          </p:cNvSpPr>
          <p:nvPr>
            <p:ph type="body" sz="quarter" idx="13"/>
          </p:nvPr>
        </p:nvSpPr>
        <p:spPr>
          <a:xfrm>
            <a:off x="714375" y="1096963"/>
            <a:ext cx="7972425" cy="393700"/>
          </a:xfrm>
        </p:spPr>
        <p:txBody>
          <a:bodyPr/>
          <a:lstStyle/>
          <a:p>
            <a:r>
              <a:rPr lang="en-US" smtClean="0"/>
              <a:t>Multi-site FCI+AG scenario</a:t>
            </a:r>
            <a:endParaRPr lang="en-US" dirty="0" smtClean="0"/>
          </a:p>
        </p:txBody>
      </p:sp>
      <p:pic>
        <p:nvPicPr>
          <p:cNvPr id="1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52147" y="1600200"/>
            <a:ext cx="443970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2983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AlwaysOn AG</a:t>
            </a:r>
            <a:endParaRPr lang="en-US" dirty="0"/>
          </a:p>
        </p:txBody>
      </p:sp>
      <p:sp>
        <p:nvSpPr>
          <p:cNvPr id="5" name="Text Placeholder 4"/>
          <p:cNvSpPr>
            <a:spLocks noGrp="1"/>
          </p:cNvSpPr>
          <p:nvPr>
            <p:ph type="body" sz="quarter" idx="13"/>
          </p:nvPr>
        </p:nvSpPr>
        <p:spPr>
          <a:xfrm>
            <a:off x="714375" y="1096963"/>
            <a:ext cx="7972425" cy="393700"/>
          </a:xfrm>
        </p:spPr>
        <p:txBody>
          <a:bodyPr/>
          <a:lstStyle/>
          <a:p>
            <a:r>
              <a:rPr lang="en-US" smtClean="0"/>
              <a:t>Hybrid Cloud</a:t>
            </a:r>
            <a:endParaRPr lang="en-US" dirty="0"/>
          </a:p>
        </p:txBody>
      </p:sp>
      <p:grpSp>
        <p:nvGrpSpPr>
          <p:cNvPr id="55" name="Group 54"/>
          <p:cNvGrpSpPr/>
          <p:nvPr/>
        </p:nvGrpSpPr>
        <p:grpSpPr>
          <a:xfrm>
            <a:off x="2149391" y="1600199"/>
            <a:ext cx="4845218" cy="4402303"/>
            <a:chOff x="5846501" y="1676400"/>
            <a:chExt cx="5984818" cy="4602870"/>
          </a:xfrm>
        </p:grpSpPr>
        <p:sp>
          <p:nvSpPr>
            <p:cNvPr id="56" name="Rectangle 55"/>
            <p:cNvSpPr/>
            <p:nvPr/>
          </p:nvSpPr>
          <p:spPr bwMode="auto">
            <a:xfrm>
              <a:off x="5846501" y="1676400"/>
              <a:ext cx="5984818" cy="4602870"/>
            </a:xfrm>
            <a:prstGeom prst="rect">
              <a:avLst/>
            </a:prstGeom>
            <a:solidFill>
              <a:sysClr val="window" lastClr="FFFFFF"/>
            </a:solidFill>
            <a:ln w="9525" cap="flat" cmpd="sng" algn="ctr">
              <a:solidFill>
                <a:srgbClr val="B18126"/>
              </a:solidFill>
              <a:prstDash val="solid"/>
              <a:headEnd type="none" w="med" len="med"/>
              <a:tailEnd type="none" w="med" len="med"/>
            </a:ln>
            <a:effectLst/>
          </p:spPr>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algn="ctr" defTabSz="513996">
                <a:defRPr/>
              </a:pPr>
              <a:endParaRPr lang="en-US" sz="1765" kern="0" dirty="0">
                <a:ln>
                  <a:solidFill>
                    <a:prstClr val="white">
                      <a:alpha val="0"/>
                    </a:prstClr>
                  </a:solidFill>
                </a:ln>
                <a:solidFill>
                  <a:srgbClr val="EEECE1"/>
                </a:solidFill>
                <a:latin typeface="Arial"/>
                <a:ea typeface="Segoe UI" pitchFamily="34" charset="0"/>
                <a:cs typeface="Segoe UI" pitchFamily="34" charset="0"/>
              </a:endParaRPr>
            </a:p>
          </p:txBody>
        </p:sp>
        <p:sp>
          <p:nvSpPr>
            <p:cNvPr id="57" name="Rectangle 56"/>
            <p:cNvSpPr/>
            <p:nvPr/>
          </p:nvSpPr>
          <p:spPr bwMode="auto">
            <a:xfrm>
              <a:off x="5930625" y="4125902"/>
              <a:ext cx="5816570" cy="2045566"/>
            </a:xfrm>
            <a:prstGeom prst="rect">
              <a:avLst/>
            </a:prstGeom>
            <a:noFill/>
            <a:ln w="6350" cap="flat" cmpd="sng" algn="ctr">
              <a:solidFill>
                <a:srgbClr val="16223C">
                  <a:lumMod val="60000"/>
                  <a:lumOff val="40000"/>
                </a:srgbClr>
              </a:solidFill>
              <a:prstDash val="solid"/>
              <a:headEnd type="none" w="med" len="med"/>
              <a:tailEnd type="none" w="med" len="med"/>
            </a:ln>
            <a:effectLst/>
          </p:spPr>
          <p:txBody>
            <a:bodyPr vert="horz" wrap="square" lIns="50424" tIns="25718" rIns="50424" bIns="25718" numCol="1" rtlCol="0" anchor="t" anchorCtr="0" compatLnSpc="1">
              <a:prstTxWarp prst="textNoShape">
                <a:avLst/>
              </a:prstTxWarp>
            </a:bodyPr>
            <a:lstStyle/>
            <a:p>
              <a:pPr algn="r" defTabSz="514183">
                <a:defRPr/>
              </a:pPr>
              <a:r>
                <a:rPr lang="en-US" sz="772" kern="0" dirty="0">
                  <a:ln>
                    <a:solidFill>
                      <a:prstClr val="white">
                        <a:alpha val="0"/>
                      </a:prstClr>
                    </a:solidFill>
                  </a:ln>
                  <a:solidFill>
                    <a:prstClr val="black"/>
                  </a:solidFill>
                  <a:latin typeface="Arial"/>
                </a:rPr>
                <a:t>On-Premise Network</a:t>
              </a:r>
            </a:p>
          </p:txBody>
        </p:sp>
        <p:sp>
          <p:nvSpPr>
            <p:cNvPr id="58" name="Rectangle 57"/>
            <p:cNvSpPr/>
            <p:nvPr/>
          </p:nvSpPr>
          <p:spPr bwMode="auto">
            <a:xfrm>
              <a:off x="6016415" y="4985681"/>
              <a:ext cx="5644990" cy="1106693"/>
            </a:xfrm>
            <a:prstGeom prst="rect">
              <a:avLst/>
            </a:prstGeom>
            <a:solidFill>
              <a:srgbClr val="16223C">
                <a:lumMod val="20000"/>
                <a:lumOff val="80000"/>
              </a:srgbClr>
            </a:solidFill>
            <a:ln w="6350" cap="flat" cmpd="sng" algn="ctr">
              <a:noFill/>
              <a:prstDash val="solid"/>
              <a:headEnd type="none" w="med" len="med"/>
              <a:tailEnd type="none" w="med" len="med"/>
            </a:ln>
            <a:effectLst/>
          </p:spPr>
          <p:txBody>
            <a:bodyPr vert="horz" wrap="square" lIns="50424" tIns="25718" rIns="50424" bIns="25718" numCol="1" rtlCol="0" anchor="t" anchorCtr="0" compatLnSpc="1">
              <a:prstTxWarp prst="textNoShape">
                <a:avLst/>
              </a:prstTxWarp>
            </a:bodyPr>
            <a:lstStyle/>
            <a:p>
              <a:pPr algn="r" defTabSz="514183">
                <a:defRPr/>
              </a:pPr>
              <a:endParaRPr lang="en-US" sz="772" kern="0" dirty="0">
                <a:ln>
                  <a:solidFill>
                    <a:prstClr val="white">
                      <a:alpha val="0"/>
                    </a:prstClr>
                  </a:solidFill>
                </a:ln>
                <a:solidFill>
                  <a:srgbClr val="B18126"/>
                </a:solidFill>
                <a:latin typeface="Arial"/>
              </a:endParaRPr>
            </a:p>
          </p:txBody>
        </p:sp>
        <p:sp>
          <p:nvSpPr>
            <p:cNvPr id="59" name="Freeform 58"/>
            <p:cNvSpPr/>
            <p:nvPr/>
          </p:nvSpPr>
          <p:spPr bwMode="auto">
            <a:xfrm>
              <a:off x="5885498" y="1850806"/>
              <a:ext cx="4242950" cy="1471715"/>
            </a:xfrm>
            <a:custGeom>
              <a:avLst/>
              <a:gdLst>
                <a:gd name="connsiteX0" fmla="*/ 982980 w 2735580"/>
                <a:gd name="connsiteY0" fmla="*/ 0 h 1775460"/>
                <a:gd name="connsiteX1" fmla="*/ 2712720 w 2735580"/>
                <a:gd name="connsiteY1" fmla="*/ 495300 h 1775460"/>
                <a:gd name="connsiteX2" fmla="*/ 2735580 w 2735580"/>
                <a:gd name="connsiteY2" fmla="*/ 1394460 h 1775460"/>
                <a:gd name="connsiteX3" fmla="*/ 2164080 w 2735580"/>
                <a:gd name="connsiteY3" fmla="*/ 1615440 h 1775460"/>
                <a:gd name="connsiteX4" fmla="*/ 1356360 w 2735580"/>
                <a:gd name="connsiteY4" fmla="*/ 1775460 h 1775460"/>
                <a:gd name="connsiteX5" fmla="*/ 152400 w 2735580"/>
                <a:gd name="connsiteY5" fmla="*/ 1485900 h 1775460"/>
                <a:gd name="connsiteX6" fmla="*/ 0 w 2735580"/>
                <a:gd name="connsiteY6" fmla="*/ 571500 h 1775460"/>
                <a:gd name="connsiteX7" fmla="*/ 982980 w 2735580"/>
                <a:gd name="connsiteY7" fmla="*/ 0 h 1775460"/>
                <a:gd name="connsiteX0" fmla="*/ 982980 w 2735580"/>
                <a:gd name="connsiteY0" fmla="*/ 198997 h 1974457"/>
                <a:gd name="connsiteX1" fmla="*/ 2712720 w 2735580"/>
                <a:gd name="connsiteY1" fmla="*/ 694297 h 1974457"/>
                <a:gd name="connsiteX2" fmla="*/ 2735580 w 2735580"/>
                <a:gd name="connsiteY2" fmla="*/ 1593457 h 1974457"/>
                <a:gd name="connsiteX3" fmla="*/ 2164080 w 2735580"/>
                <a:gd name="connsiteY3" fmla="*/ 1814437 h 1974457"/>
                <a:gd name="connsiteX4" fmla="*/ 1356360 w 2735580"/>
                <a:gd name="connsiteY4" fmla="*/ 1974457 h 1974457"/>
                <a:gd name="connsiteX5" fmla="*/ 152400 w 2735580"/>
                <a:gd name="connsiteY5" fmla="*/ 1684897 h 1974457"/>
                <a:gd name="connsiteX6" fmla="*/ 0 w 2735580"/>
                <a:gd name="connsiteY6" fmla="*/ 770497 h 1974457"/>
                <a:gd name="connsiteX7" fmla="*/ 982980 w 2735580"/>
                <a:gd name="connsiteY7" fmla="*/ 198997 h 1974457"/>
                <a:gd name="connsiteX0" fmla="*/ 1028864 w 2781464"/>
                <a:gd name="connsiteY0" fmla="*/ 211861 h 1987321"/>
                <a:gd name="connsiteX1" fmla="*/ 2758604 w 2781464"/>
                <a:gd name="connsiteY1" fmla="*/ 707161 h 1987321"/>
                <a:gd name="connsiteX2" fmla="*/ 2781464 w 2781464"/>
                <a:gd name="connsiteY2" fmla="*/ 1606321 h 1987321"/>
                <a:gd name="connsiteX3" fmla="*/ 2209964 w 2781464"/>
                <a:gd name="connsiteY3" fmla="*/ 1827301 h 1987321"/>
                <a:gd name="connsiteX4" fmla="*/ 1402244 w 2781464"/>
                <a:gd name="connsiteY4" fmla="*/ 1987321 h 1987321"/>
                <a:gd name="connsiteX5" fmla="*/ 198284 w 2781464"/>
                <a:gd name="connsiteY5" fmla="*/ 1697761 h 1987321"/>
                <a:gd name="connsiteX6" fmla="*/ 45884 w 2781464"/>
                <a:gd name="connsiteY6" fmla="*/ 783361 h 1987321"/>
                <a:gd name="connsiteX7" fmla="*/ 1028864 w 2781464"/>
                <a:gd name="connsiteY7" fmla="*/ 211861 h 1987321"/>
                <a:gd name="connsiteX0" fmla="*/ 1022219 w 2774819"/>
                <a:gd name="connsiteY0" fmla="*/ 215060 h 1990520"/>
                <a:gd name="connsiteX1" fmla="*/ 2751959 w 2774819"/>
                <a:gd name="connsiteY1" fmla="*/ 710360 h 1990520"/>
                <a:gd name="connsiteX2" fmla="*/ 2774819 w 2774819"/>
                <a:gd name="connsiteY2" fmla="*/ 1609520 h 1990520"/>
                <a:gd name="connsiteX3" fmla="*/ 2203319 w 2774819"/>
                <a:gd name="connsiteY3" fmla="*/ 1830500 h 1990520"/>
                <a:gd name="connsiteX4" fmla="*/ 1395599 w 2774819"/>
                <a:gd name="connsiteY4" fmla="*/ 1990520 h 1990520"/>
                <a:gd name="connsiteX5" fmla="*/ 191639 w 2774819"/>
                <a:gd name="connsiteY5" fmla="*/ 1700960 h 1990520"/>
                <a:gd name="connsiteX6" fmla="*/ 39239 w 2774819"/>
                <a:gd name="connsiteY6" fmla="*/ 786560 h 1990520"/>
                <a:gd name="connsiteX7" fmla="*/ 1022219 w 2774819"/>
                <a:gd name="connsiteY7" fmla="*/ 215060 h 1990520"/>
                <a:gd name="connsiteX0" fmla="*/ 1034170 w 2786770"/>
                <a:gd name="connsiteY0" fmla="*/ 230584 h 2006044"/>
                <a:gd name="connsiteX1" fmla="*/ 2763910 w 2786770"/>
                <a:gd name="connsiteY1" fmla="*/ 725884 h 2006044"/>
                <a:gd name="connsiteX2" fmla="*/ 2786770 w 2786770"/>
                <a:gd name="connsiteY2" fmla="*/ 1625044 h 2006044"/>
                <a:gd name="connsiteX3" fmla="*/ 2215270 w 2786770"/>
                <a:gd name="connsiteY3" fmla="*/ 1846024 h 2006044"/>
                <a:gd name="connsiteX4" fmla="*/ 1407550 w 2786770"/>
                <a:gd name="connsiteY4" fmla="*/ 2006044 h 2006044"/>
                <a:gd name="connsiteX5" fmla="*/ 203590 w 2786770"/>
                <a:gd name="connsiteY5" fmla="*/ 1716484 h 2006044"/>
                <a:gd name="connsiteX6" fmla="*/ 51190 w 2786770"/>
                <a:gd name="connsiteY6" fmla="*/ 802084 h 2006044"/>
                <a:gd name="connsiteX7" fmla="*/ 1034170 w 2786770"/>
                <a:gd name="connsiteY7" fmla="*/ 230584 h 2006044"/>
                <a:gd name="connsiteX0" fmla="*/ 1033745 w 2786345"/>
                <a:gd name="connsiteY0" fmla="*/ 204508 h 1979968"/>
                <a:gd name="connsiteX1" fmla="*/ 2763485 w 2786345"/>
                <a:gd name="connsiteY1" fmla="*/ 699808 h 1979968"/>
                <a:gd name="connsiteX2" fmla="*/ 2786345 w 2786345"/>
                <a:gd name="connsiteY2" fmla="*/ 1598968 h 1979968"/>
                <a:gd name="connsiteX3" fmla="*/ 2214845 w 2786345"/>
                <a:gd name="connsiteY3" fmla="*/ 1819948 h 1979968"/>
                <a:gd name="connsiteX4" fmla="*/ 1407125 w 2786345"/>
                <a:gd name="connsiteY4" fmla="*/ 1979968 h 1979968"/>
                <a:gd name="connsiteX5" fmla="*/ 203165 w 2786345"/>
                <a:gd name="connsiteY5" fmla="*/ 1690408 h 1979968"/>
                <a:gd name="connsiteX6" fmla="*/ 50765 w 2786345"/>
                <a:gd name="connsiteY6" fmla="*/ 776008 h 1979968"/>
                <a:gd name="connsiteX7" fmla="*/ 1033745 w 2786345"/>
                <a:gd name="connsiteY7" fmla="*/ 204508 h 1979968"/>
                <a:gd name="connsiteX0" fmla="*/ 1435086 w 3187686"/>
                <a:gd name="connsiteY0" fmla="*/ 204508 h 1979968"/>
                <a:gd name="connsiteX1" fmla="*/ 3164826 w 3187686"/>
                <a:gd name="connsiteY1" fmla="*/ 699808 h 1979968"/>
                <a:gd name="connsiteX2" fmla="*/ 3187686 w 3187686"/>
                <a:gd name="connsiteY2" fmla="*/ 1598968 h 1979968"/>
                <a:gd name="connsiteX3" fmla="*/ 2616186 w 3187686"/>
                <a:gd name="connsiteY3" fmla="*/ 1819948 h 1979968"/>
                <a:gd name="connsiteX4" fmla="*/ 1808466 w 3187686"/>
                <a:gd name="connsiteY4" fmla="*/ 1979968 h 1979968"/>
                <a:gd name="connsiteX5" fmla="*/ 604506 w 3187686"/>
                <a:gd name="connsiteY5" fmla="*/ 1690408 h 1979968"/>
                <a:gd name="connsiteX6" fmla="*/ 452106 w 3187686"/>
                <a:gd name="connsiteY6" fmla="*/ 776008 h 1979968"/>
                <a:gd name="connsiteX7" fmla="*/ 1435086 w 3187686"/>
                <a:gd name="connsiteY7" fmla="*/ 204508 h 1979968"/>
                <a:gd name="connsiteX0" fmla="*/ 1558748 w 3311348"/>
                <a:gd name="connsiteY0" fmla="*/ 204508 h 1979968"/>
                <a:gd name="connsiteX1" fmla="*/ 3288488 w 3311348"/>
                <a:gd name="connsiteY1" fmla="*/ 699808 h 1979968"/>
                <a:gd name="connsiteX2" fmla="*/ 3311348 w 3311348"/>
                <a:gd name="connsiteY2" fmla="*/ 1598968 h 1979968"/>
                <a:gd name="connsiteX3" fmla="*/ 2739848 w 3311348"/>
                <a:gd name="connsiteY3" fmla="*/ 1819948 h 1979968"/>
                <a:gd name="connsiteX4" fmla="*/ 1932128 w 3311348"/>
                <a:gd name="connsiteY4" fmla="*/ 1979968 h 1979968"/>
                <a:gd name="connsiteX5" fmla="*/ 728168 w 3311348"/>
                <a:gd name="connsiteY5" fmla="*/ 1690408 h 1979968"/>
                <a:gd name="connsiteX6" fmla="*/ 575768 w 3311348"/>
                <a:gd name="connsiteY6" fmla="*/ 776008 h 1979968"/>
                <a:gd name="connsiteX7" fmla="*/ 1558748 w 3311348"/>
                <a:gd name="connsiteY7" fmla="*/ 204508 h 1979968"/>
                <a:gd name="connsiteX0" fmla="*/ 1525623 w 3278223"/>
                <a:gd name="connsiteY0" fmla="*/ 204508 h 1979968"/>
                <a:gd name="connsiteX1" fmla="*/ 3255363 w 3278223"/>
                <a:gd name="connsiteY1" fmla="*/ 699808 h 1979968"/>
                <a:gd name="connsiteX2" fmla="*/ 3278223 w 3278223"/>
                <a:gd name="connsiteY2" fmla="*/ 1598968 h 1979968"/>
                <a:gd name="connsiteX3" fmla="*/ 2706723 w 3278223"/>
                <a:gd name="connsiteY3" fmla="*/ 1819948 h 1979968"/>
                <a:gd name="connsiteX4" fmla="*/ 1899003 w 3278223"/>
                <a:gd name="connsiteY4" fmla="*/ 1979968 h 1979968"/>
                <a:gd name="connsiteX5" fmla="*/ 695043 w 3278223"/>
                <a:gd name="connsiteY5" fmla="*/ 1690408 h 1979968"/>
                <a:gd name="connsiteX6" fmla="*/ 542643 w 3278223"/>
                <a:gd name="connsiteY6" fmla="*/ 776008 h 1979968"/>
                <a:gd name="connsiteX7" fmla="*/ 1525623 w 3278223"/>
                <a:gd name="connsiteY7" fmla="*/ 204508 h 1979968"/>
                <a:gd name="connsiteX0" fmla="*/ 1472866 w 3225466"/>
                <a:gd name="connsiteY0" fmla="*/ 204508 h 1979968"/>
                <a:gd name="connsiteX1" fmla="*/ 3202606 w 3225466"/>
                <a:gd name="connsiteY1" fmla="*/ 699808 h 1979968"/>
                <a:gd name="connsiteX2" fmla="*/ 3225466 w 3225466"/>
                <a:gd name="connsiteY2" fmla="*/ 1598968 h 1979968"/>
                <a:gd name="connsiteX3" fmla="*/ 2653966 w 3225466"/>
                <a:gd name="connsiteY3" fmla="*/ 1819948 h 1979968"/>
                <a:gd name="connsiteX4" fmla="*/ 1846246 w 3225466"/>
                <a:gd name="connsiteY4" fmla="*/ 1979968 h 1979968"/>
                <a:gd name="connsiteX5" fmla="*/ 642286 w 3225466"/>
                <a:gd name="connsiteY5" fmla="*/ 1690408 h 1979968"/>
                <a:gd name="connsiteX6" fmla="*/ 489886 w 3225466"/>
                <a:gd name="connsiteY6" fmla="*/ 776008 h 1979968"/>
                <a:gd name="connsiteX7" fmla="*/ 1472866 w 3225466"/>
                <a:gd name="connsiteY7" fmla="*/ 204508 h 1979968"/>
                <a:gd name="connsiteX0" fmla="*/ 1523936 w 3276536"/>
                <a:gd name="connsiteY0" fmla="*/ 204508 h 1979968"/>
                <a:gd name="connsiteX1" fmla="*/ 3253676 w 3276536"/>
                <a:gd name="connsiteY1" fmla="*/ 699808 h 1979968"/>
                <a:gd name="connsiteX2" fmla="*/ 3276536 w 3276536"/>
                <a:gd name="connsiteY2" fmla="*/ 1598968 h 1979968"/>
                <a:gd name="connsiteX3" fmla="*/ 2705036 w 3276536"/>
                <a:gd name="connsiteY3" fmla="*/ 1819948 h 1979968"/>
                <a:gd name="connsiteX4" fmla="*/ 1897316 w 3276536"/>
                <a:gd name="connsiteY4" fmla="*/ 1979968 h 1979968"/>
                <a:gd name="connsiteX5" fmla="*/ 693356 w 3276536"/>
                <a:gd name="connsiteY5" fmla="*/ 1690408 h 1979968"/>
                <a:gd name="connsiteX6" fmla="*/ 540956 w 3276536"/>
                <a:gd name="connsiteY6" fmla="*/ 776008 h 1979968"/>
                <a:gd name="connsiteX7" fmla="*/ 1523936 w 3276536"/>
                <a:gd name="connsiteY7" fmla="*/ 204508 h 1979968"/>
                <a:gd name="connsiteX0" fmla="*/ 1523936 w 3276536"/>
                <a:gd name="connsiteY0" fmla="*/ 204508 h 2211379"/>
                <a:gd name="connsiteX1" fmla="*/ 3253676 w 3276536"/>
                <a:gd name="connsiteY1" fmla="*/ 699808 h 2211379"/>
                <a:gd name="connsiteX2" fmla="*/ 3276536 w 3276536"/>
                <a:gd name="connsiteY2" fmla="*/ 1598968 h 2211379"/>
                <a:gd name="connsiteX3" fmla="*/ 2705036 w 3276536"/>
                <a:gd name="connsiteY3" fmla="*/ 1819948 h 2211379"/>
                <a:gd name="connsiteX4" fmla="*/ 1897316 w 3276536"/>
                <a:gd name="connsiteY4" fmla="*/ 1979968 h 2211379"/>
                <a:gd name="connsiteX5" fmla="*/ 693356 w 3276536"/>
                <a:gd name="connsiteY5" fmla="*/ 1690408 h 2211379"/>
                <a:gd name="connsiteX6" fmla="*/ 540956 w 3276536"/>
                <a:gd name="connsiteY6" fmla="*/ 776008 h 2211379"/>
                <a:gd name="connsiteX7" fmla="*/ 1523936 w 3276536"/>
                <a:gd name="connsiteY7" fmla="*/ 204508 h 2211379"/>
                <a:gd name="connsiteX0" fmla="*/ 1523936 w 3276536"/>
                <a:gd name="connsiteY0" fmla="*/ 204508 h 2307909"/>
                <a:gd name="connsiteX1" fmla="*/ 3253676 w 3276536"/>
                <a:gd name="connsiteY1" fmla="*/ 699808 h 2307909"/>
                <a:gd name="connsiteX2" fmla="*/ 3276536 w 3276536"/>
                <a:gd name="connsiteY2" fmla="*/ 1598968 h 2307909"/>
                <a:gd name="connsiteX3" fmla="*/ 2705036 w 3276536"/>
                <a:gd name="connsiteY3" fmla="*/ 1819948 h 2307909"/>
                <a:gd name="connsiteX4" fmla="*/ 1897316 w 3276536"/>
                <a:gd name="connsiteY4" fmla="*/ 1979968 h 2307909"/>
                <a:gd name="connsiteX5" fmla="*/ 693356 w 3276536"/>
                <a:gd name="connsiteY5" fmla="*/ 1690408 h 2307909"/>
                <a:gd name="connsiteX6" fmla="*/ 540956 w 3276536"/>
                <a:gd name="connsiteY6" fmla="*/ 776008 h 2307909"/>
                <a:gd name="connsiteX7" fmla="*/ 1523936 w 3276536"/>
                <a:gd name="connsiteY7" fmla="*/ 204508 h 2307909"/>
                <a:gd name="connsiteX0" fmla="*/ 1523936 w 3276536"/>
                <a:gd name="connsiteY0" fmla="*/ 204508 h 2218102"/>
                <a:gd name="connsiteX1" fmla="*/ 3253676 w 3276536"/>
                <a:gd name="connsiteY1" fmla="*/ 699808 h 2218102"/>
                <a:gd name="connsiteX2" fmla="*/ 3276536 w 3276536"/>
                <a:gd name="connsiteY2" fmla="*/ 1598968 h 2218102"/>
                <a:gd name="connsiteX3" fmla="*/ 2705036 w 3276536"/>
                <a:gd name="connsiteY3" fmla="*/ 1819948 h 2218102"/>
                <a:gd name="connsiteX4" fmla="*/ 1897316 w 3276536"/>
                <a:gd name="connsiteY4" fmla="*/ 1979968 h 2218102"/>
                <a:gd name="connsiteX5" fmla="*/ 693356 w 3276536"/>
                <a:gd name="connsiteY5" fmla="*/ 1690408 h 2218102"/>
                <a:gd name="connsiteX6" fmla="*/ 540956 w 3276536"/>
                <a:gd name="connsiteY6" fmla="*/ 776008 h 2218102"/>
                <a:gd name="connsiteX7" fmla="*/ 1523936 w 3276536"/>
                <a:gd name="connsiteY7" fmla="*/ 204508 h 2218102"/>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276536"/>
                <a:gd name="connsiteY0" fmla="*/ 204508 h 2244106"/>
                <a:gd name="connsiteX1" fmla="*/ 3253676 w 3276536"/>
                <a:gd name="connsiteY1" fmla="*/ 699808 h 2244106"/>
                <a:gd name="connsiteX2" fmla="*/ 3276536 w 3276536"/>
                <a:gd name="connsiteY2" fmla="*/ 1598968 h 2244106"/>
                <a:gd name="connsiteX3" fmla="*/ 2705036 w 3276536"/>
                <a:gd name="connsiteY3" fmla="*/ 1819948 h 2244106"/>
                <a:gd name="connsiteX4" fmla="*/ 1897316 w 3276536"/>
                <a:gd name="connsiteY4" fmla="*/ 1979968 h 2244106"/>
                <a:gd name="connsiteX5" fmla="*/ 693356 w 3276536"/>
                <a:gd name="connsiteY5" fmla="*/ 1690408 h 2244106"/>
                <a:gd name="connsiteX6" fmla="*/ 540956 w 3276536"/>
                <a:gd name="connsiteY6" fmla="*/ 776008 h 2244106"/>
                <a:gd name="connsiteX7" fmla="*/ 1523936 w 3276536"/>
                <a:gd name="connsiteY7" fmla="*/ 204508 h 2244106"/>
                <a:gd name="connsiteX0" fmla="*/ 1523936 w 3661818"/>
                <a:gd name="connsiteY0" fmla="*/ 204508 h 2244106"/>
                <a:gd name="connsiteX1" fmla="*/ 3253676 w 3661818"/>
                <a:gd name="connsiteY1" fmla="*/ 699808 h 2244106"/>
                <a:gd name="connsiteX2" fmla="*/ 3276536 w 3661818"/>
                <a:gd name="connsiteY2" fmla="*/ 1598968 h 2244106"/>
                <a:gd name="connsiteX3" fmla="*/ 2705036 w 3661818"/>
                <a:gd name="connsiteY3" fmla="*/ 1819948 h 2244106"/>
                <a:gd name="connsiteX4" fmla="*/ 1897316 w 3661818"/>
                <a:gd name="connsiteY4" fmla="*/ 1979968 h 2244106"/>
                <a:gd name="connsiteX5" fmla="*/ 693356 w 3661818"/>
                <a:gd name="connsiteY5" fmla="*/ 1690408 h 2244106"/>
                <a:gd name="connsiteX6" fmla="*/ 540956 w 3661818"/>
                <a:gd name="connsiteY6" fmla="*/ 776008 h 2244106"/>
                <a:gd name="connsiteX7" fmla="*/ 1523936 w 366181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204508 h 2244106"/>
                <a:gd name="connsiteX1" fmla="*/ 3253676 w 3880928"/>
                <a:gd name="connsiteY1" fmla="*/ 699808 h 2244106"/>
                <a:gd name="connsiteX2" fmla="*/ 3276536 w 3880928"/>
                <a:gd name="connsiteY2" fmla="*/ 1598968 h 2244106"/>
                <a:gd name="connsiteX3" fmla="*/ 2705036 w 3880928"/>
                <a:gd name="connsiteY3" fmla="*/ 1819948 h 2244106"/>
                <a:gd name="connsiteX4" fmla="*/ 1897316 w 3880928"/>
                <a:gd name="connsiteY4" fmla="*/ 1979968 h 2244106"/>
                <a:gd name="connsiteX5" fmla="*/ 693356 w 3880928"/>
                <a:gd name="connsiteY5" fmla="*/ 1690408 h 2244106"/>
                <a:gd name="connsiteX6" fmla="*/ 540956 w 3880928"/>
                <a:gd name="connsiteY6" fmla="*/ 776008 h 2244106"/>
                <a:gd name="connsiteX7" fmla="*/ 1523936 w 3880928"/>
                <a:gd name="connsiteY7" fmla="*/ 204508 h 2244106"/>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 name="connsiteX0" fmla="*/ 1523936 w 3880928"/>
                <a:gd name="connsiteY0" fmla="*/ 494034 h 2533632"/>
                <a:gd name="connsiteX1" fmla="*/ 3253676 w 3880928"/>
                <a:gd name="connsiteY1" fmla="*/ 989334 h 2533632"/>
                <a:gd name="connsiteX2" fmla="*/ 3276536 w 3880928"/>
                <a:gd name="connsiteY2" fmla="*/ 1888494 h 2533632"/>
                <a:gd name="connsiteX3" fmla="*/ 2705036 w 3880928"/>
                <a:gd name="connsiteY3" fmla="*/ 2109474 h 2533632"/>
                <a:gd name="connsiteX4" fmla="*/ 1897316 w 3880928"/>
                <a:gd name="connsiteY4" fmla="*/ 2269494 h 2533632"/>
                <a:gd name="connsiteX5" fmla="*/ 693356 w 3880928"/>
                <a:gd name="connsiteY5" fmla="*/ 1979934 h 2533632"/>
                <a:gd name="connsiteX6" fmla="*/ 540956 w 3880928"/>
                <a:gd name="connsiteY6" fmla="*/ 1065534 h 2533632"/>
                <a:gd name="connsiteX7" fmla="*/ 1523936 w 3880928"/>
                <a:gd name="connsiteY7" fmla="*/ 494034 h 25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0928" h="2533632">
                  <a:moveTo>
                    <a:pt x="1523936" y="494034"/>
                  </a:moveTo>
                  <a:cubicBezTo>
                    <a:pt x="2062416" y="-430526"/>
                    <a:pt x="3332416" y="62234"/>
                    <a:pt x="3253676" y="989334"/>
                  </a:cubicBezTo>
                  <a:cubicBezTo>
                    <a:pt x="4015676" y="778514"/>
                    <a:pt x="4152836" y="1985014"/>
                    <a:pt x="3276536" y="1888494"/>
                  </a:cubicBezTo>
                  <a:cubicBezTo>
                    <a:pt x="3223196" y="2099314"/>
                    <a:pt x="3002216" y="2302514"/>
                    <a:pt x="2705036" y="2109474"/>
                  </a:cubicBezTo>
                  <a:cubicBezTo>
                    <a:pt x="2611056" y="2353314"/>
                    <a:pt x="2296096" y="2642874"/>
                    <a:pt x="1897316" y="2269494"/>
                  </a:cubicBezTo>
                  <a:cubicBezTo>
                    <a:pt x="1739836" y="2553974"/>
                    <a:pt x="927036" y="2785114"/>
                    <a:pt x="693356" y="1979934"/>
                  </a:cubicBezTo>
                  <a:cubicBezTo>
                    <a:pt x="-43244" y="2299974"/>
                    <a:pt x="-337884" y="1057914"/>
                    <a:pt x="540956" y="1065534"/>
                  </a:cubicBezTo>
                  <a:cubicBezTo>
                    <a:pt x="304736" y="669294"/>
                    <a:pt x="937196" y="-69846"/>
                    <a:pt x="1523936" y="494034"/>
                  </a:cubicBezTo>
                  <a:close/>
                </a:path>
              </a:pathLst>
            </a:custGeom>
            <a:solidFill>
              <a:srgbClr val="16223C">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50424" tIns="25212" rIns="25212" bIns="50424" numCol="1" spcCol="0" rtlCol="0" fromWordArt="0" anchor="b" anchorCtr="0" forceAA="0" compatLnSpc="1">
              <a:prstTxWarp prst="textNoShape">
                <a:avLst/>
              </a:prstTxWarp>
              <a:noAutofit/>
            </a:bodyPr>
            <a:lstStyle/>
            <a:p>
              <a:pPr algn="ctr" defTabSz="504051">
                <a:defRPr/>
              </a:pPr>
              <a:endParaRPr lang="en-US" sz="993" kern="0" spc="-2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60" name="Group 59"/>
            <p:cNvGrpSpPr/>
            <p:nvPr/>
          </p:nvGrpSpPr>
          <p:grpSpPr>
            <a:xfrm>
              <a:off x="6644846" y="2379579"/>
              <a:ext cx="678068" cy="522712"/>
              <a:chOff x="7348927" y="2188279"/>
              <a:chExt cx="722724" cy="557136"/>
            </a:xfrm>
          </p:grpSpPr>
          <p:sp>
            <p:nvSpPr>
              <p:cNvPr id="95" name="Freeform 94"/>
              <p:cNvSpPr/>
              <p:nvPr/>
            </p:nvSpPr>
            <p:spPr>
              <a:xfrm>
                <a:off x="7348927" y="2188279"/>
                <a:ext cx="298385" cy="55713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ysClr val="window" lastClr="FFFFFF"/>
              </a:solidFill>
              <a:ln w="9525" cap="flat" cmpd="sng" algn="ctr">
                <a:noFill/>
                <a:prstDash val="solid"/>
              </a:ln>
              <a:effectLst/>
            </p:spPr>
            <p:txBody>
              <a:bodyPr vert="horz" wrap="square" lIns="50422" tIns="25211" rIns="50422" bIns="25211" numCol="1" rtlCol="0" anchor="ctr" anchorCtr="0" compatLnSpc="1">
                <a:prstTxWarp prst="textNoShape">
                  <a:avLst/>
                </a:prstTxWarp>
              </a:bodyPr>
              <a:lstStyle/>
              <a:p>
                <a:pPr algn="ctr" defTabSz="504051">
                  <a:defRPr/>
                </a:pPr>
                <a:endParaRPr lang="en-US" sz="1214" kern="0" dirty="0">
                  <a:gradFill>
                    <a:gsLst>
                      <a:gs pos="0">
                        <a:srgbClr val="FFFFFF"/>
                      </a:gs>
                      <a:gs pos="100000">
                        <a:srgbClr val="FFFFFF"/>
                      </a:gs>
                    </a:gsLst>
                    <a:lin ang="5400000" scaled="0"/>
                  </a:gradFill>
                  <a:latin typeface="Segoe UI"/>
                </a:endParaRPr>
              </a:p>
            </p:txBody>
          </p:sp>
          <p:grpSp>
            <p:nvGrpSpPr>
              <p:cNvPr id="96" name="Group 95"/>
              <p:cNvGrpSpPr/>
              <p:nvPr/>
            </p:nvGrpSpPr>
            <p:grpSpPr>
              <a:xfrm>
                <a:off x="7657647" y="2414025"/>
                <a:ext cx="414004" cy="302073"/>
                <a:chOff x="7676697" y="2356875"/>
                <a:chExt cx="414004" cy="302073"/>
              </a:xfrm>
            </p:grpSpPr>
            <p:sp>
              <p:nvSpPr>
                <p:cNvPr id="97" name="Flowchart: Magnetic Disk 96"/>
                <p:cNvSpPr/>
                <p:nvPr>
                  <p:custDataLst>
                    <p:tags r:id="rId9"/>
                  </p:custDataLst>
                </p:nvPr>
              </p:nvSpPr>
              <p:spPr>
                <a:xfrm>
                  <a:off x="7676697" y="2438911"/>
                  <a:ext cx="164861" cy="164070"/>
                </a:xfrm>
                <a:prstGeom prst="flowChartMagneticDisk">
                  <a:avLst/>
                </a:prstGeom>
                <a:solidFill>
                  <a:sysClr val="window" lastClr="FFFFFF"/>
                </a:solidFill>
                <a:ln w="3175" cap="flat" cmpd="sng" algn="ctr">
                  <a:solidFill>
                    <a:srgbClr val="B18126"/>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sp>
              <p:nvSpPr>
                <p:cNvPr id="98" name="Flowchart: Magnetic Disk 97"/>
                <p:cNvSpPr/>
                <p:nvPr>
                  <p:custDataLst>
                    <p:tags r:id="rId10"/>
                  </p:custDataLst>
                </p:nvPr>
              </p:nvSpPr>
              <p:spPr>
                <a:xfrm>
                  <a:off x="7843410" y="2356875"/>
                  <a:ext cx="164861" cy="164070"/>
                </a:xfrm>
                <a:prstGeom prst="flowChartMagneticDisk">
                  <a:avLst/>
                </a:prstGeom>
                <a:solidFill>
                  <a:sysClr val="window" lastClr="FFFFFF"/>
                </a:solidFill>
                <a:ln w="3175" cap="flat" cmpd="sng" algn="ctr">
                  <a:solidFill>
                    <a:srgbClr val="B18126"/>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sp>
              <p:nvSpPr>
                <p:cNvPr id="99" name="Flowchart: Magnetic Disk 98"/>
                <p:cNvSpPr/>
                <p:nvPr>
                  <p:custDataLst>
                    <p:tags r:id="rId11"/>
                  </p:custDataLst>
                </p:nvPr>
              </p:nvSpPr>
              <p:spPr>
                <a:xfrm>
                  <a:off x="7925840" y="2418452"/>
                  <a:ext cx="164861" cy="164070"/>
                </a:xfrm>
                <a:prstGeom prst="flowChartMagneticDisk">
                  <a:avLst/>
                </a:prstGeom>
                <a:solidFill>
                  <a:sysClr val="window" lastClr="FFFFFF"/>
                </a:solidFill>
                <a:ln w="3175" cap="flat" cmpd="sng" algn="ctr">
                  <a:solidFill>
                    <a:srgbClr val="B18126"/>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sp>
              <p:nvSpPr>
                <p:cNvPr id="100" name="Flowchart: Magnetic Disk 99"/>
                <p:cNvSpPr/>
                <p:nvPr>
                  <p:custDataLst>
                    <p:tags r:id="rId12"/>
                  </p:custDataLst>
                </p:nvPr>
              </p:nvSpPr>
              <p:spPr>
                <a:xfrm>
                  <a:off x="7781352" y="2494878"/>
                  <a:ext cx="164861" cy="164070"/>
                </a:xfrm>
                <a:prstGeom prst="flowChartMagneticDisk">
                  <a:avLst/>
                </a:prstGeom>
                <a:solidFill>
                  <a:sysClr val="window" lastClr="FFFFFF"/>
                </a:solidFill>
                <a:ln w="3175" cap="flat" cmpd="sng" algn="ctr">
                  <a:solidFill>
                    <a:srgbClr val="B18126"/>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grpSp>
        </p:grpSp>
        <p:sp>
          <p:nvSpPr>
            <p:cNvPr id="61" name="Freeform 60"/>
            <p:cNvSpPr/>
            <p:nvPr/>
          </p:nvSpPr>
          <p:spPr>
            <a:xfrm>
              <a:off x="7612296" y="3110343"/>
              <a:ext cx="399440" cy="318657"/>
            </a:xfrm>
            <a:custGeom>
              <a:avLst/>
              <a:gdLst/>
              <a:ahLst/>
              <a:cxnLst/>
              <a:rect l="l" t="t" r="r" b="b"/>
              <a:pathLst>
                <a:path w="6391275" h="5098703">
                  <a:moveTo>
                    <a:pt x="6391275" y="2425601"/>
                  </a:moveTo>
                  <a:lnTo>
                    <a:pt x="6391275" y="3730338"/>
                  </a:lnTo>
                  <a:lnTo>
                    <a:pt x="6315076" y="3771901"/>
                  </a:lnTo>
                  <a:lnTo>
                    <a:pt x="6315076" y="3990976"/>
                  </a:lnTo>
                  <a:lnTo>
                    <a:pt x="4314826" y="5095876"/>
                  </a:lnTo>
                  <a:lnTo>
                    <a:pt x="4314826" y="3571876"/>
                  </a:lnTo>
                  <a:close/>
                  <a:moveTo>
                    <a:pt x="1" y="2383559"/>
                  </a:moveTo>
                  <a:lnTo>
                    <a:pt x="933451" y="2898775"/>
                  </a:lnTo>
                  <a:cubicBezTo>
                    <a:pt x="1231901" y="3633258"/>
                    <a:pt x="2025651" y="4297892"/>
                    <a:pt x="3302001" y="4213225"/>
                  </a:cubicBezTo>
                  <a:lnTo>
                    <a:pt x="4267202" y="4746998"/>
                  </a:lnTo>
                  <a:lnTo>
                    <a:pt x="4267202" y="5098703"/>
                  </a:lnTo>
                  <a:lnTo>
                    <a:pt x="3289301" y="4556125"/>
                  </a:lnTo>
                  <a:cubicBezTo>
                    <a:pt x="2705101" y="4655608"/>
                    <a:pt x="1517651" y="4551892"/>
                    <a:pt x="939801" y="3254375"/>
                  </a:cubicBezTo>
                  <a:lnTo>
                    <a:pt x="95251" y="2803525"/>
                  </a:lnTo>
                  <a:lnTo>
                    <a:pt x="107951" y="2600325"/>
                  </a:lnTo>
                  <a:lnTo>
                    <a:pt x="1" y="2548509"/>
                  </a:lnTo>
                  <a:close/>
                  <a:moveTo>
                    <a:pt x="1" y="1989137"/>
                  </a:moveTo>
                  <a:lnTo>
                    <a:pt x="955676" y="2522537"/>
                  </a:lnTo>
                  <a:cubicBezTo>
                    <a:pt x="1254126" y="3257020"/>
                    <a:pt x="2035176" y="3918479"/>
                    <a:pt x="3311526" y="3833812"/>
                  </a:cubicBezTo>
                  <a:lnTo>
                    <a:pt x="4267202" y="4365447"/>
                  </a:lnTo>
                  <a:lnTo>
                    <a:pt x="4267202" y="4719255"/>
                  </a:lnTo>
                  <a:lnTo>
                    <a:pt x="3298826" y="4176712"/>
                  </a:lnTo>
                  <a:cubicBezTo>
                    <a:pt x="2733676" y="4250795"/>
                    <a:pt x="1476376" y="4089929"/>
                    <a:pt x="949326" y="2874962"/>
                  </a:cubicBezTo>
                  <a:lnTo>
                    <a:pt x="1" y="2357437"/>
                  </a:lnTo>
                  <a:close/>
                  <a:moveTo>
                    <a:pt x="295275" y="1543050"/>
                  </a:moveTo>
                  <a:lnTo>
                    <a:pt x="304800" y="2009775"/>
                  </a:lnTo>
                  <a:lnTo>
                    <a:pt x="800100" y="2247900"/>
                  </a:lnTo>
                  <a:lnTo>
                    <a:pt x="790575" y="1809750"/>
                  </a:lnTo>
                  <a:close/>
                  <a:moveTo>
                    <a:pt x="0" y="1212850"/>
                  </a:moveTo>
                  <a:lnTo>
                    <a:pt x="923925" y="1743075"/>
                  </a:lnTo>
                  <a:cubicBezTo>
                    <a:pt x="1000468" y="1970904"/>
                    <a:pt x="1130137" y="2190049"/>
                    <a:pt x="1304926" y="2382284"/>
                  </a:cubicBezTo>
                  <a:lnTo>
                    <a:pt x="1304926" y="2879484"/>
                  </a:lnTo>
                  <a:lnTo>
                    <a:pt x="1350646" y="2879484"/>
                  </a:lnTo>
                  <a:lnTo>
                    <a:pt x="1350646" y="2433597"/>
                  </a:lnTo>
                  <a:cubicBezTo>
                    <a:pt x="1403139" y="2488947"/>
                    <a:pt x="1459595" y="2541686"/>
                    <a:pt x="1520381" y="2590602"/>
                  </a:cubicBezTo>
                  <a:lnTo>
                    <a:pt x="1520381" y="3068657"/>
                  </a:lnTo>
                  <a:lnTo>
                    <a:pt x="1566100" y="3068657"/>
                  </a:lnTo>
                  <a:lnTo>
                    <a:pt x="1566101" y="2627252"/>
                  </a:lnTo>
                  <a:cubicBezTo>
                    <a:pt x="1617835" y="2670370"/>
                    <a:pt x="1673152" y="2709994"/>
                    <a:pt x="1731614" y="2746001"/>
                  </a:cubicBezTo>
                  <a:lnTo>
                    <a:pt x="1742949" y="3223942"/>
                  </a:lnTo>
                  <a:lnTo>
                    <a:pt x="1788656" y="3222858"/>
                  </a:lnTo>
                  <a:lnTo>
                    <a:pt x="1778075" y="2776681"/>
                  </a:lnTo>
                  <a:cubicBezTo>
                    <a:pt x="1837674" y="2813370"/>
                    <a:pt x="1899757" y="2847350"/>
                    <a:pt x="1964559" y="2877488"/>
                  </a:cubicBezTo>
                  <a:lnTo>
                    <a:pt x="1981233" y="3426895"/>
                  </a:lnTo>
                  <a:lnTo>
                    <a:pt x="2034505" y="3424814"/>
                  </a:lnTo>
                  <a:lnTo>
                    <a:pt x="2018638" y="2901972"/>
                  </a:lnTo>
                  <a:cubicBezTo>
                    <a:pt x="2097878" y="2940009"/>
                    <a:pt x="2181162" y="2971980"/>
                    <a:pt x="2267598" y="2998541"/>
                  </a:cubicBezTo>
                  <a:lnTo>
                    <a:pt x="2264415" y="3550348"/>
                  </a:lnTo>
                  <a:lnTo>
                    <a:pt x="2317728" y="3550192"/>
                  </a:lnTo>
                  <a:lnTo>
                    <a:pt x="2320771" y="3022436"/>
                  </a:lnTo>
                  <a:lnTo>
                    <a:pt x="2332635" y="3017005"/>
                  </a:lnTo>
                  <a:cubicBezTo>
                    <a:pt x="2627413" y="3102030"/>
                    <a:pt x="2955288" y="3129953"/>
                    <a:pt x="3305175" y="3082925"/>
                  </a:cubicBezTo>
                  <a:lnTo>
                    <a:pt x="4267200" y="3590925"/>
                  </a:lnTo>
                  <a:cubicBezTo>
                    <a:pt x="4267200" y="3825875"/>
                    <a:pt x="4267201" y="4089399"/>
                    <a:pt x="4267201" y="4324349"/>
                  </a:cubicBezTo>
                  <a:lnTo>
                    <a:pt x="3314700" y="3790950"/>
                  </a:lnTo>
                  <a:cubicBezTo>
                    <a:pt x="2971799" y="3849687"/>
                    <a:pt x="1547812" y="3841750"/>
                    <a:pt x="971550" y="2495550"/>
                  </a:cubicBezTo>
                  <a:lnTo>
                    <a:pt x="3175" y="1952625"/>
                  </a:lnTo>
                  <a:cubicBezTo>
                    <a:pt x="2117" y="1714500"/>
                    <a:pt x="1058" y="1450975"/>
                    <a:pt x="0" y="1212850"/>
                  </a:cubicBezTo>
                  <a:close/>
                  <a:moveTo>
                    <a:pt x="2133600" y="0"/>
                  </a:moveTo>
                  <a:lnTo>
                    <a:pt x="6381750" y="2390775"/>
                  </a:lnTo>
                  <a:lnTo>
                    <a:pt x="4286250" y="3543300"/>
                  </a:lnTo>
                  <a:lnTo>
                    <a:pt x="3314700" y="3038475"/>
                  </a:lnTo>
                  <a:cubicBezTo>
                    <a:pt x="3001744" y="3094571"/>
                    <a:pt x="2682382" y="3074710"/>
                    <a:pt x="2383073" y="2993915"/>
                  </a:cubicBezTo>
                  <a:lnTo>
                    <a:pt x="2581061" y="2903278"/>
                  </a:lnTo>
                  <a:lnTo>
                    <a:pt x="2559080" y="2855262"/>
                  </a:lnTo>
                  <a:lnTo>
                    <a:pt x="2312485" y="2968151"/>
                  </a:lnTo>
                  <a:lnTo>
                    <a:pt x="2299906" y="2968188"/>
                  </a:lnTo>
                  <a:cubicBezTo>
                    <a:pt x="2216408" y="2944229"/>
                    <a:pt x="2135238" y="2913807"/>
                    <a:pt x="2056879" y="2878016"/>
                  </a:cubicBezTo>
                  <a:lnTo>
                    <a:pt x="2274315" y="2768816"/>
                  </a:lnTo>
                  <a:lnTo>
                    <a:pt x="2250615" y="2721624"/>
                  </a:lnTo>
                  <a:lnTo>
                    <a:pt x="2008255" y="2843342"/>
                  </a:lnTo>
                  <a:lnTo>
                    <a:pt x="1984522" y="2844269"/>
                  </a:lnTo>
                  <a:cubicBezTo>
                    <a:pt x="1924523" y="2816817"/>
                    <a:pt x="1866636" y="2785598"/>
                    <a:pt x="1811360" y="2750619"/>
                  </a:cubicBezTo>
                  <a:lnTo>
                    <a:pt x="1997992" y="2659444"/>
                  </a:lnTo>
                  <a:lnTo>
                    <a:pt x="1977924" y="2618366"/>
                  </a:lnTo>
                  <a:lnTo>
                    <a:pt x="1769360" y="2720255"/>
                  </a:lnTo>
                  <a:lnTo>
                    <a:pt x="1762547" y="2720416"/>
                  </a:lnTo>
                  <a:cubicBezTo>
                    <a:pt x="1702534" y="2684475"/>
                    <a:pt x="1645587" y="2644394"/>
                    <a:pt x="1591906" y="2600806"/>
                  </a:cubicBezTo>
                  <a:lnTo>
                    <a:pt x="1788735" y="2510365"/>
                  </a:lnTo>
                  <a:lnTo>
                    <a:pt x="1769647" y="2468822"/>
                  </a:lnTo>
                  <a:lnTo>
                    <a:pt x="1558727" y="2565737"/>
                  </a:lnTo>
                  <a:lnTo>
                    <a:pt x="1547136" y="2565737"/>
                  </a:lnTo>
                  <a:cubicBezTo>
                    <a:pt x="1487544" y="2517427"/>
                    <a:pt x="1431517" y="2465629"/>
                    <a:pt x="1380459" y="2409791"/>
                  </a:cubicBezTo>
                  <a:lnTo>
                    <a:pt x="1573281" y="2321192"/>
                  </a:lnTo>
                  <a:lnTo>
                    <a:pt x="1554192" y="2279649"/>
                  </a:lnTo>
                  <a:lnTo>
                    <a:pt x="1347452" y="2374643"/>
                  </a:lnTo>
                  <a:cubicBezTo>
                    <a:pt x="1172390" y="2186039"/>
                    <a:pt x="1041591" y="1965276"/>
                    <a:pt x="971550" y="1724025"/>
                  </a:cubicBezTo>
                  <a:lnTo>
                    <a:pt x="0" y="1171575"/>
                  </a:lnTo>
                  <a:close/>
                </a:path>
              </a:pathLst>
            </a:custGeom>
            <a:solidFill>
              <a:srgbClr val="75982F"/>
            </a:solidFill>
            <a:ln w="25400" cap="flat" cmpd="sng" algn="ctr">
              <a:noFill/>
              <a:prstDash val="solid"/>
            </a:ln>
            <a:effectLst/>
          </p:spPr>
          <p:txBody>
            <a:bodyPr rtlCol="0" anchor="ctr"/>
            <a:lstStyle/>
            <a:p>
              <a:pPr algn="ctr" defTabSz="342900">
                <a:defRPr/>
              </a:pPr>
              <a:endParaRPr lang="en-US" sz="993" kern="0" dirty="0">
                <a:solidFill>
                  <a:prstClr val="white"/>
                </a:solidFill>
                <a:latin typeface="Arial"/>
              </a:endParaRPr>
            </a:p>
          </p:txBody>
        </p:sp>
        <p:sp>
          <p:nvSpPr>
            <p:cNvPr id="62" name="Freeform 61"/>
            <p:cNvSpPr/>
            <p:nvPr/>
          </p:nvSpPr>
          <p:spPr>
            <a:xfrm>
              <a:off x="7707618" y="3439573"/>
              <a:ext cx="208794" cy="421475"/>
            </a:xfrm>
            <a:custGeom>
              <a:avLst/>
              <a:gdLst>
                <a:gd name="connsiteX0" fmla="*/ 0 w 511968"/>
                <a:gd name="connsiteY0" fmla="*/ 552450 h 1033463"/>
                <a:gd name="connsiteX1" fmla="*/ 371475 w 511968"/>
                <a:gd name="connsiteY1" fmla="*/ 0 h 1033463"/>
                <a:gd name="connsiteX2" fmla="*/ 280987 w 511968"/>
                <a:gd name="connsiteY2" fmla="*/ 411956 h 1033463"/>
                <a:gd name="connsiteX3" fmla="*/ 511968 w 511968"/>
                <a:gd name="connsiteY3" fmla="*/ 411956 h 1033463"/>
                <a:gd name="connsiteX4" fmla="*/ 133350 w 511968"/>
                <a:gd name="connsiteY4" fmla="*/ 1033463 h 1033463"/>
                <a:gd name="connsiteX5" fmla="*/ 235743 w 511968"/>
                <a:gd name="connsiteY5" fmla="*/ 554831 h 1033463"/>
                <a:gd name="connsiteX6" fmla="*/ 0 w 511968"/>
                <a:gd name="connsiteY6" fmla="*/ 552450 h 103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968" h="1033463">
                  <a:moveTo>
                    <a:pt x="0" y="552450"/>
                  </a:moveTo>
                  <a:lnTo>
                    <a:pt x="371475" y="0"/>
                  </a:lnTo>
                  <a:lnTo>
                    <a:pt x="280987" y="411956"/>
                  </a:lnTo>
                  <a:lnTo>
                    <a:pt x="511968" y="411956"/>
                  </a:lnTo>
                  <a:lnTo>
                    <a:pt x="133350" y="1033463"/>
                  </a:lnTo>
                  <a:lnTo>
                    <a:pt x="235743" y="554831"/>
                  </a:lnTo>
                  <a:lnTo>
                    <a:pt x="0" y="552450"/>
                  </a:lnTo>
                  <a:close/>
                </a:path>
              </a:pathLst>
            </a:custGeom>
            <a:solidFill>
              <a:srgbClr val="16223C"/>
            </a:solidFill>
            <a:ln w="25400" cap="flat" cmpd="sng" algn="ctr">
              <a:noFill/>
              <a:prstDash val="solid"/>
            </a:ln>
            <a:effectLst/>
          </p:spPr>
          <p:txBody>
            <a:bodyPr rot="0" spcFirstLastPara="0" vertOverflow="overflow" horzOverflow="overflow" vert="horz" wrap="square" lIns="50424" tIns="25212" rIns="50424" bIns="25212" numCol="1" spcCol="0" rtlCol="0" fromWordArt="0" anchor="ctr" anchorCtr="0" forceAA="0" compatLnSpc="1">
              <a:prstTxWarp prst="textNoShape">
                <a:avLst/>
              </a:prstTxWarp>
              <a:noAutofit/>
            </a:bodyPr>
            <a:lstStyle/>
            <a:p>
              <a:pPr algn="ctr" defTabSz="342900">
                <a:defRPr/>
              </a:pPr>
              <a:endParaRPr lang="en-US" sz="993" kern="0" dirty="0">
                <a:solidFill>
                  <a:prstClr val="white"/>
                </a:solidFill>
                <a:latin typeface="Arial"/>
              </a:endParaRPr>
            </a:p>
          </p:txBody>
        </p:sp>
        <p:sp>
          <p:nvSpPr>
            <p:cNvPr id="63" name="Rectangle 62"/>
            <p:cNvSpPr/>
            <p:nvPr/>
          </p:nvSpPr>
          <p:spPr bwMode="auto">
            <a:xfrm>
              <a:off x="6672064" y="2919406"/>
              <a:ext cx="1295695" cy="125851"/>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514183">
                <a:defRPr/>
              </a:pPr>
              <a:r>
                <a:rPr lang="en-US" sz="662" kern="0" dirty="0">
                  <a:ln>
                    <a:solidFill>
                      <a:prstClr val="white">
                        <a:alpha val="0"/>
                      </a:prstClr>
                    </a:solidFill>
                  </a:ln>
                  <a:solidFill>
                    <a:prstClr val="white"/>
                  </a:solidFill>
                  <a:latin typeface="Arial"/>
                </a:rPr>
                <a:t>Secondary Replica</a:t>
              </a:r>
            </a:p>
          </p:txBody>
        </p:sp>
        <p:sp>
          <p:nvSpPr>
            <p:cNvPr id="64" name="Rectangle 63"/>
            <p:cNvSpPr/>
            <p:nvPr/>
          </p:nvSpPr>
          <p:spPr bwMode="auto">
            <a:xfrm>
              <a:off x="8724084" y="4788711"/>
              <a:ext cx="1188491" cy="125851"/>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514183">
                <a:defRPr/>
              </a:pPr>
              <a:r>
                <a:rPr lang="en-US" sz="662" kern="0" dirty="0">
                  <a:ln>
                    <a:solidFill>
                      <a:prstClr val="white">
                        <a:alpha val="0"/>
                      </a:prstClr>
                    </a:solidFill>
                  </a:ln>
                  <a:solidFill>
                    <a:prstClr val="black"/>
                  </a:solidFill>
                  <a:latin typeface="Arial"/>
                </a:rPr>
                <a:t>Domain Controller</a:t>
              </a:r>
            </a:p>
          </p:txBody>
        </p:sp>
        <p:sp>
          <p:nvSpPr>
            <p:cNvPr id="65" name="Rectangle 64"/>
            <p:cNvSpPr/>
            <p:nvPr/>
          </p:nvSpPr>
          <p:spPr bwMode="auto">
            <a:xfrm>
              <a:off x="7949772" y="3596720"/>
              <a:ext cx="2976214" cy="125851"/>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defTabSz="514183">
                <a:defRPr/>
              </a:pPr>
              <a:r>
                <a:rPr lang="en-US" sz="662" kern="0" dirty="0">
                  <a:ln>
                    <a:solidFill>
                      <a:prstClr val="white">
                        <a:alpha val="0"/>
                      </a:prstClr>
                    </a:solidFill>
                  </a:ln>
                  <a:solidFill>
                    <a:prstClr val="black"/>
                  </a:solidFill>
                  <a:latin typeface="Arial"/>
                </a:rPr>
                <a:t>VPN Tunnel (Windows Azure Virtual Network)</a:t>
              </a:r>
            </a:p>
          </p:txBody>
        </p:sp>
        <p:sp>
          <p:nvSpPr>
            <p:cNvPr id="66" name="Down Arrow 65"/>
            <p:cNvSpPr/>
            <p:nvPr/>
          </p:nvSpPr>
          <p:spPr bwMode="auto">
            <a:xfrm flipV="1">
              <a:off x="6916812" y="3200056"/>
              <a:ext cx="151282" cy="2171947"/>
            </a:xfrm>
            <a:prstGeom prst="downArrow">
              <a:avLst/>
            </a:prstGeom>
            <a:solidFill>
              <a:sysClr val="window" lastClr="FFFFFF">
                <a:lumMod val="65000"/>
              </a:sysClr>
            </a:solidFill>
            <a:ln w="25400" cap="flat" cmpd="sng" algn="ctr">
              <a:noFill/>
              <a:prstDash val="solid"/>
              <a:headEnd type="none" w="med" len="med"/>
              <a:tailEnd type="none" w="med" len="med"/>
            </a:ln>
            <a:effectLst/>
          </p:spPr>
          <p:txBody>
            <a:bodyPr vert="horz" wrap="square" lIns="0" tIns="25718" rIns="0" bIns="25718" numCol="1" rtlCol="0" anchor="ctr" anchorCtr="0" compatLnSpc="1">
              <a:prstTxWarp prst="textNoShape">
                <a:avLst/>
              </a:prstTxWarp>
            </a:bodyPr>
            <a:lstStyle/>
            <a:p>
              <a:pPr algn="ctr" defTabSz="514128">
                <a:defRPr/>
              </a:pPr>
              <a:endParaRPr lang="en-US" sz="1048" kern="0" dirty="0">
                <a:ln>
                  <a:solidFill>
                    <a:prstClr val="white">
                      <a:alpha val="0"/>
                    </a:prstClr>
                  </a:solidFill>
                </a:ln>
                <a:solidFill>
                  <a:prstClr val="black"/>
                </a:solidFill>
                <a:latin typeface="Arial"/>
              </a:endParaRPr>
            </a:p>
          </p:txBody>
        </p:sp>
        <p:sp>
          <p:nvSpPr>
            <p:cNvPr id="67" name="Rectangle 66"/>
            <p:cNvSpPr/>
            <p:nvPr/>
          </p:nvSpPr>
          <p:spPr bwMode="auto">
            <a:xfrm>
              <a:off x="6388059" y="3668311"/>
              <a:ext cx="1188491" cy="125851"/>
            </a:xfrm>
            <a:prstGeom prst="rect">
              <a:avLst/>
            </a:prstGeom>
            <a:solidFill>
              <a:sysClr val="window" lastClr="FFFFFF"/>
            </a:solid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514183">
                <a:defRPr/>
              </a:pPr>
              <a:r>
                <a:rPr lang="en-US" sz="662" kern="0" dirty="0">
                  <a:ln>
                    <a:solidFill>
                      <a:prstClr val="white">
                        <a:alpha val="0"/>
                      </a:prstClr>
                    </a:solidFill>
                  </a:ln>
                  <a:solidFill>
                    <a:prstClr val="black"/>
                  </a:solidFill>
                  <a:latin typeface="Arial"/>
                </a:rPr>
                <a:t>Asynchronous Commit</a:t>
              </a:r>
            </a:p>
          </p:txBody>
        </p:sp>
        <p:grpSp>
          <p:nvGrpSpPr>
            <p:cNvPr id="68" name="Group 67"/>
            <p:cNvGrpSpPr/>
            <p:nvPr/>
          </p:nvGrpSpPr>
          <p:grpSpPr>
            <a:xfrm>
              <a:off x="6484730" y="5275971"/>
              <a:ext cx="712567" cy="562046"/>
              <a:chOff x="7151370" y="5436788"/>
              <a:chExt cx="759494" cy="599061"/>
            </a:xfrm>
            <a:solidFill>
              <a:srgbClr val="16223C">
                <a:lumMod val="60000"/>
                <a:lumOff val="40000"/>
              </a:srgbClr>
            </a:solidFill>
          </p:grpSpPr>
          <p:sp>
            <p:nvSpPr>
              <p:cNvPr id="89" name="Freeform 88"/>
              <p:cNvSpPr/>
              <p:nvPr/>
            </p:nvSpPr>
            <p:spPr>
              <a:xfrm>
                <a:off x="7151370" y="5436788"/>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noFill/>
                <a:prstDash val="solid"/>
              </a:ln>
              <a:effectLst/>
            </p:spPr>
            <p:txBody>
              <a:bodyPr vert="horz" wrap="square" lIns="50422" tIns="25211" rIns="50422" bIns="25211" numCol="1" rtlCol="0" anchor="ctr" anchorCtr="0" compatLnSpc="1">
                <a:prstTxWarp prst="textNoShape">
                  <a:avLst/>
                </a:prstTxWarp>
              </a:bodyPr>
              <a:lstStyle/>
              <a:p>
                <a:pPr algn="ctr" defTabSz="504051">
                  <a:defRPr/>
                </a:pPr>
                <a:endParaRPr lang="en-US" sz="1214" kern="0" dirty="0">
                  <a:gradFill>
                    <a:gsLst>
                      <a:gs pos="0">
                        <a:srgbClr val="FFFFFF"/>
                      </a:gs>
                      <a:gs pos="100000">
                        <a:srgbClr val="FFFFFF"/>
                      </a:gs>
                    </a:gsLst>
                    <a:lin ang="5400000" scaled="0"/>
                  </a:gradFill>
                  <a:latin typeface="Segoe UI"/>
                </a:endParaRPr>
              </a:p>
            </p:txBody>
          </p:sp>
          <p:grpSp>
            <p:nvGrpSpPr>
              <p:cNvPr id="90" name="Group 89"/>
              <p:cNvGrpSpPr/>
              <p:nvPr/>
            </p:nvGrpSpPr>
            <p:grpSpPr>
              <a:xfrm>
                <a:off x="7465705" y="5703796"/>
                <a:ext cx="445159" cy="324804"/>
                <a:chOff x="7503805" y="5618071"/>
                <a:chExt cx="445159" cy="324804"/>
              </a:xfrm>
              <a:grpFill/>
            </p:grpSpPr>
            <p:sp>
              <p:nvSpPr>
                <p:cNvPr id="91" name="Flowchart: Magnetic Disk 90"/>
                <p:cNvSpPr/>
                <p:nvPr>
                  <p:custDataLst>
                    <p:tags r:id="rId5"/>
                  </p:custDataLst>
                </p:nvPr>
              </p:nvSpPr>
              <p:spPr>
                <a:xfrm>
                  <a:off x="7503805" y="5706280"/>
                  <a:ext cx="177267" cy="176416"/>
                </a:xfrm>
                <a:prstGeom prst="flowChartMagneticDisk">
                  <a:avLst/>
                </a:prstGeom>
                <a:grpFill/>
                <a:ln w="3175" cap="flat" cmpd="sng" algn="ctr">
                  <a:solidFill>
                    <a:sysClr val="window" lastClr="FFFFFF"/>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sp>
              <p:nvSpPr>
                <p:cNvPr id="92" name="Flowchart: Magnetic Disk 91"/>
                <p:cNvSpPr/>
                <p:nvPr>
                  <p:custDataLst>
                    <p:tags r:id="rId6"/>
                  </p:custDataLst>
                </p:nvPr>
              </p:nvSpPr>
              <p:spPr>
                <a:xfrm>
                  <a:off x="7683064" y="5618071"/>
                  <a:ext cx="177267" cy="176416"/>
                </a:xfrm>
                <a:prstGeom prst="flowChartMagneticDisk">
                  <a:avLst/>
                </a:prstGeom>
                <a:grpFill/>
                <a:ln w="3175" cap="flat" cmpd="sng" algn="ctr">
                  <a:solidFill>
                    <a:sysClr val="window" lastClr="FFFFFF"/>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sp>
              <p:nvSpPr>
                <p:cNvPr id="93" name="Flowchart: Magnetic Disk 92"/>
                <p:cNvSpPr/>
                <p:nvPr>
                  <p:custDataLst>
                    <p:tags r:id="rId7"/>
                  </p:custDataLst>
                </p:nvPr>
              </p:nvSpPr>
              <p:spPr>
                <a:xfrm>
                  <a:off x="7771697" y="5684282"/>
                  <a:ext cx="177267" cy="176416"/>
                </a:xfrm>
                <a:prstGeom prst="flowChartMagneticDisk">
                  <a:avLst/>
                </a:prstGeom>
                <a:grpFill/>
                <a:ln w="3175" cap="flat" cmpd="sng" algn="ctr">
                  <a:solidFill>
                    <a:sysClr val="window" lastClr="FFFFFF"/>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sp>
              <p:nvSpPr>
                <p:cNvPr id="94" name="Flowchart: Magnetic Disk 93"/>
                <p:cNvSpPr/>
                <p:nvPr>
                  <p:custDataLst>
                    <p:tags r:id="rId8"/>
                  </p:custDataLst>
                </p:nvPr>
              </p:nvSpPr>
              <p:spPr>
                <a:xfrm>
                  <a:off x="7616336" y="5766459"/>
                  <a:ext cx="177267" cy="176416"/>
                </a:xfrm>
                <a:prstGeom prst="flowChartMagneticDisk">
                  <a:avLst/>
                </a:prstGeom>
                <a:grpFill/>
                <a:ln w="3175" cap="flat" cmpd="sng" algn="ctr">
                  <a:solidFill>
                    <a:sysClr val="window" lastClr="FFFFFF"/>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grpSp>
        </p:grpSp>
        <p:sp>
          <p:nvSpPr>
            <p:cNvPr id="69" name="Rectangle 68"/>
            <p:cNvSpPr/>
            <p:nvPr/>
          </p:nvSpPr>
          <p:spPr bwMode="auto">
            <a:xfrm>
              <a:off x="6352529" y="5870085"/>
              <a:ext cx="1012713" cy="125851"/>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514183">
                <a:defRPr/>
              </a:pPr>
              <a:r>
                <a:rPr lang="en-US" sz="662" kern="0" dirty="0">
                  <a:ln>
                    <a:solidFill>
                      <a:prstClr val="white">
                        <a:alpha val="0"/>
                      </a:prstClr>
                    </a:solidFill>
                  </a:ln>
                  <a:solidFill>
                    <a:prstClr val="black"/>
                  </a:solidFill>
                  <a:latin typeface="Arial"/>
                </a:rPr>
                <a:t>Primary Replica</a:t>
              </a:r>
            </a:p>
          </p:txBody>
        </p:sp>
        <p:grpSp>
          <p:nvGrpSpPr>
            <p:cNvPr id="70" name="Group 69"/>
            <p:cNvGrpSpPr/>
            <p:nvPr/>
          </p:nvGrpSpPr>
          <p:grpSpPr>
            <a:xfrm>
              <a:off x="8834577" y="5275971"/>
              <a:ext cx="712567" cy="562046"/>
              <a:chOff x="9187102" y="5436788"/>
              <a:chExt cx="759494" cy="599061"/>
            </a:xfrm>
            <a:solidFill>
              <a:srgbClr val="16223C">
                <a:lumMod val="60000"/>
                <a:lumOff val="40000"/>
              </a:srgbClr>
            </a:solidFill>
          </p:grpSpPr>
          <p:sp>
            <p:nvSpPr>
              <p:cNvPr id="83" name="Freeform 82"/>
              <p:cNvSpPr/>
              <p:nvPr/>
            </p:nvSpPr>
            <p:spPr>
              <a:xfrm>
                <a:off x="9187102" y="5436788"/>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grpFill/>
              <a:ln w="9525" cap="flat" cmpd="sng" algn="ctr">
                <a:noFill/>
                <a:prstDash val="solid"/>
              </a:ln>
              <a:effectLst/>
            </p:spPr>
            <p:txBody>
              <a:bodyPr vert="horz" wrap="square" lIns="50422" tIns="25211" rIns="50422" bIns="25211" numCol="1" rtlCol="0" anchor="ctr" anchorCtr="0" compatLnSpc="1">
                <a:prstTxWarp prst="textNoShape">
                  <a:avLst/>
                </a:prstTxWarp>
              </a:bodyPr>
              <a:lstStyle/>
              <a:p>
                <a:pPr algn="ctr" defTabSz="504051">
                  <a:defRPr/>
                </a:pPr>
                <a:endParaRPr lang="en-US" sz="1214" kern="0" dirty="0">
                  <a:gradFill>
                    <a:gsLst>
                      <a:gs pos="0">
                        <a:srgbClr val="FFFFFF"/>
                      </a:gs>
                      <a:gs pos="100000">
                        <a:srgbClr val="FFFFFF"/>
                      </a:gs>
                    </a:gsLst>
                    <a:lin ang="5400000" scaled="0"/>
                  </a:gradFill>
                  <a:latin typeface="Segoe UI"/>
                </a:endParaRPr>
              </a:p>
            </p:txBody>
          </p:sp>
          <p:grpSp>
            <p:nvGrpSpPr>
              <p:cNvPr id="84" name="Group 83"/>
              <p:cNvGrpSpPr/>
              <p:nvPr/>
            </p:nvGrpSpPr>
            <p:grpSpPr>
              <a:xfrm>
                <a:off x="9501437" y="5703796"/>
                <a:ext cx="445159" cy="324804"/>
                <a:chOff x="9825287" y="5533389"/>
                <a:chExt cx="445159" cy="324804"/>
              </a:xfrm>
              <a:grpFill/>
            </p:grpSpPr>
            <p:sp>
              <p:nvSpPr>
                <p:cNvPr id="85" name="Flowchart: Magnetic Disk 84"/>
                <p:cNvSpPr/>
                <p:nvPr>
                  <p:custDataLst>
                    <p:tags r:id="rId1"/>
                  </p:custDataLst>
                </p:nvPr>
              </p:nvSpPr>
              <p:spPr>
                <a:xfrm>
                  <a:off x="9825287" y="5621598"/>
                  <a:ext cx="177267" cy="176416"/>
                </a:xfrm>
                <a:prstGeom prst="flowChartMagneticDisk">
                  <a:avLst/>
                </a:prstGeom>
                <a:grpFill/>
                <a:ln w="3175" cap="flat" cmpd="sng" algn="ctr">
                  <a:solidFill>
                    <a:sysClr val="window" lastClr="FFFFFF"/>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sp>
              <p:nvSpPr>
                <p:cNvPr id="86" name="Flowchart: Magnetic Disk 85"/>
                <p:cNvSpPr/>
                <p:nvPr>
                  <p:custDataLst>
                    <p:tags r:id="rId2"/>
                  </p:custDataLst>
                </p:nvPr>
              </p:nvSpPr>
              <p:spPr>
                <a:xfrm>
                  <a:off x="10004546" y="5533389"/>
                  <a:ext cx="177267" cy="176416"/>
                </a:xfrm>
                <a:prstGeom prst="flowChartMagneticDisk">
                  <a:avLst/>
                </a:prstGeom>
                <a:grpFill/>
                <a:ln w="3175" cap="flat" cmpd="sng" algn="ctr">
                  <a:solidFill>
                    <a:sysClr val="window" lastClr="FFFFFF"/>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sp>
              <p:nvSpPr>
                <p:cNvPr id="87" name="Flowchart: Magnetic Disk 86"/>
                <p:cNvSpPr/>
                <p:nvPr>
                  <p:custDataLst>
                    <p:tags r:id="rId3"/>
                  </p:custDataLst>
                </p:nvPr>
              </p:nvSpPr>
              <p:spPr>
                <a:xfrm>
                  <a:off x="10093179" y="5599600"/>
                  <a:ext cx="177267" cy="176416"/>
                </a:xfrm>
                <a:prstGeom prst="flowChartMagneticDisk">
                  <a:avLst/>
                </a:prstGeom>
                <a:grpFill/>
                <a:ln w="3175" cap="flat" cmpd="sng" algn="ctr">
                  <a:solidFill>
                    <a:sysClr val="window" lastClr="FFFFFF"/>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sp>
              <p:nvSpPr>
                <p:cNvPr id="88" name="Flowchart: Magnetic Disk 87"/>
                <p:cNvSpPr/>
                <p:nvPr>
                  <p:custDataLst>
                    <p:tags r:id="rId4"/>
                  </p:custDataLst>
                </p:nvPr>
              </p:nvSpPr>
              <p:spPr>
                <a:xfrm>
                  <a:off x="9937818" y="5681777"/>
                  <a:ext cx="177267" cy="176416"/>
                </a:xfrm>
                <a:prstGeom prst="flowChartMagneticDisk">
                  <a:avLst/>
                </a:prstGeom>
                <a:grpFill/>
                <a:ln w="3175" cap="flat" cmpd="sng" algn="ctr">
                  <a:solidFill>
                    <a:sysClr val="window" lastClr="FFFFFF"/>
                  </a:solidFill>
                  <a:prstDash val="solid"/>
                </a:ln>
                <a:effectLst/>
              </p:spPr>
              <p:txBody>
                <a:bodyPr wrap="none" rtlCol="0" anchor="ctr"/>
                <a:lstStyle/>
                <a:p>
                  <a:pPr algn="ctr" defTabSz="685331">
                    <a:defRPr/>
                  </a:pPr>
                  <a:endParaRPr lang="en-US" sz="551" kern="0" dirty="0">
                    <a:ln>
                      <a:solidFill>
                        <a:prstClr val="white">
                          <a:alpha val="0"/>
                        </a:prstClr>
                      </a:solidFill>
                    </a:ln>
                    <a:solidFill>
                      <a:prstClr val="white"/>
                    </a:solidFill>
                    <a:latin typeface="Arial"/>
                  </a:endParaRPr>
                </a:p>
              </p:txBody>
            </p:sp>
          </p:grpSp>
        </p:grpSp>
        <p:sp>
          <p:nvSpPr>
            <p:cNvPr id="71" name="Rectangle 70"/>
            <p:cNvSpPr/>
            <p:nvPr/>
          </p:nvSpPr>
          <p:spPr bwMode="auto">
            <a:xfrm>
              <a:off x="8584704" y="5870085"/>
              <a:ext cx="1248059" cy="125851"/>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514183">
                <a:defRPr/>
              </a:pPr>
              <a:r>
                <a:rPr lang="en-US" sz="662" kern="0" dirty="0">
                  <a:ln>
                    <a:solidFill>
                      <a:prstClr val="white">
                        <a:alpha val="0"/>
                      </a:prstClr>
                    </a:solidFill>
                  </a:ln>
                  <a:solidFill>
                    <a:prstClr val="black"/>
                  </a:solidFill>
                  <a:latin typeface="Arial"/>
                </a:rPr>
                <a:t>Secondary Replica</a:t>
              </a:r>
            </a:p>
          </p:txBody>
        </p:sp>
        <p:sp>
          <p:nvSpPr>
            <p:cNvPr id="72" name="Freeform 71"/>
            <p:cNvSpPr/>
            <p:nvPr/>
          </p:nvSpPr>
          <p:spPr>
            <a:xfrm>
              <a:off x="7612296" y="3878513"/>
              <a:ext cx="399440" cy="318657"/>
            </a:xfrm>
            <a:custGeom>
              <a:avLst/>
              <a:gdLst/>
              <a:ahLst/>
              <a:cxnLst/>
              <a:rect l="l" t="t" r="r" b="b"/>
              <a:pathLst>
                <a:path w="6391275" h="5098703">
                  <a:moveTo>
                    <a:pt x="6391275" y="2425601"/>
                  </a:moveTo>
                  <a:lnTo>
                    <a:pt x="6391275" y="3730338"/>
                  </a:lnTo>
                  <a:lnTo>
                    <a:pt x="6315076" y="3771901"/>
                  </a:lnTo>
                  <a:lnTo>
                    <a:pt x="6315076" y="3990976"/>
                  </a:lnTo>
                  <a:lnTo>
                    <a:pt x="4314826" y="5095876"/>
                  </a:lnTo>
                  <a:lnTo>
                    <a:pt x="4314826" y="3571876"/>
                  </a:lnTo>
                  <a:close/>
                  <a:moveTo>
                    <a:pt x="1" y="2383559"/>
                  </a:moveTo>
                  <a:lnTo>
                    <a:pt x="933451" y="2898775"/>
                  </a:lnTo>
                  <a:cubicBezTo>
                    <a:pt x="1231901" y="3633258"/>
                    <a:pt x="2025651" y="4297892"/>
                    <a:pt x="3302001" y="4213225"/>
                  </a:cubicBezTo>
                  <a:lnTo>
                    <a:pt x="4267202" y="4746998"/>
                  </a:lnTo>
                  <a:lnTo>
                    <a:pt x="4267202" y="5098703"/>
                  </a:lnTo>
                  <a:lnTo>
                    <a:pt x="3289301" y="4556125"/>
                  </a:lnTo>
                  <a:cubicBezTo>
                    <a:pt x="2705101" y="4655608"/>
                    <a:pt x="1517651" y="4551892"/>
                    <a:pt x="939801" y="3254375"/>
                  </a:cubicBezTo>
                  <a:lnTo>
                    <a:pt x="95251" y="2803525"/>
                  </a:lnTo>
                  <a:lnTo>
                    <a:pt x="107951" y="2600325"/>
                  </a:lnTo>
                  <a:lnTo>
                    <a:pt x="1" y="2548509"/>
                  </a:lnTo>
                  <a:close/>
                  <a:moveTo>
                    <a:pt x="1" y="1989137"/>
                  </a:moveTo>
                  <a:lnTo>
                    <a:pt x="955676" y="2522537"/>
                  </a:lnTo>
                  <a:cubicBezTo>
                    <a:pt x="1254126" y="3257020"/>
                    <a:pt x="2035176" y="3918479"/>
                    <a:pt x="3311526" y="3833812"/>
                  </a:cubicBezTo>
                  <a:lnTo>
                    <a:pt x="4267202" y="4365447"/>
                  </a:lnTo>
                  <a:lnTo>
                    <a:pt x="4267202" y="4719255"/>
                  </a:lnTo>
                  <a:lnTo>
                    <a:pt x="3298826" y="4176712"/>
                  </a:lnTo>
                  <a:cubicBezTo>
                    <a:pt x="2733676" y="4250795"/>
                    <a:pt x="1476376" y="4089929"/>
                    <a:pt x="949326" y="2874962"/>
                  </a:cubicBezTo>
                  <a:lnTo>
                    <a:pt x="1" y="2357437"/>
                  </a:lnTo>
                  <a:close/>
                  <a:moveTo>
                    <a:pt x="295275" y="1543050"/>
                  </a:moveTo>
                  <a:lnTo>
                    <a:pt x="304800" y="2009775"/>
                  </a:lnTo>
                  <a:lnTo>
                    <a:pt x="800100" y="2247900"/>
                  </a:lnTo>
                  <a:lnTo>
                    <a:pt x="790575" y="1809750"/>
                  </a:lnTo>
                  <a:close/>
                  <a:moveTo>
                    <a:pt x="0" y="1212850"/>
                  </a:moveTo>
                  <a:lnTo>
                    <a:pt x="923925" y="1743075"/>
                  </a:lnTo>
                  <a:cubicBezTo>
                    <a:pt x="1000468" y="1970904"/>
                    <a:pt x="1130137" y="2190049"/>
                    <a:pt x="1304926" y="2382284"/>
                  </a:cubicBezTo>
                  <a:lnTo>
                    <a:pt x="1304926" y="2879484"/>
                  </a:lnTo>
                  <a:lnTo>
                    <a:pt x="1350646" y="2879484"/>
                  </a:lnTo>
                  <a:lnTo>
                    <a:pt x="1350646" y="2433597"/>
                  </a:lnTo>
                  <a:cubicBezTo>
                    <a:pt x="1403139" y="2488947"/>
                    <a:pt x="1459595" y="2541686"/>
                    <a:pt x="1520381" y="2590602"/>
                  </a:cubicBezTo>
                  <a:lnTo>
                    <a:pt x="1520381" y="3068657"/>
                  </a:lnTo>
                  <a:lnTo>
                    <a:pt x="1566100" y="3068657"/>
                  </a:lnTo>
                  <a:lnTo>
                    <a:pt x="1566101" y="2627252"/>
                  </a:lnTo>
                  <a:cubicBezTo>
                    <a:pt x="1617835" y="2670370"/>
                    <a:pt x="1673152" y="2709994"/>
                    <a:pt x="1731614" y="2746001"/>
                  </a:cubicBezTo>
                  <a:lnTo>
                    <a:pt x="1742949" y="3223942"/>
                  </a:lnTo>
                  <a:lnTo>
                    <a:pt x="1788656" y="3222858"/>
                  </a:lnTo>
                  <a:lnTo>
                    <a:pt x="1778075" y="2776681"/>
                  </a:lnTo>
                  <a:cubicBezTo>
                    <a:pt x="1837674" y="2813370"/>
                    <a:pt x="1899757" y="2847350"/>
                    <a:pt x="1964559" y="2877488"/>
                  </a:cubicBezTo>
                  <a:lnTo>
                    <a:pt x="1981233" y="3426895"/>
                  </a:lnTo>
                  <a:lnTo>
                    <a:pt x="2034505" y="3424814"/>
                  </a:lnTo>
                  <a:lnTo>
                    <a:pt x="2018638" y="2901972"/>
                  </a:lnTo>
                  <a:cubicBezTo>
                    <a:pt x="2097878" y="2940009"/>
                    <a:pt x="2181162" y="2971980"/>
                    <a:pt x="2267598" y="2998541"/>
                  </a:cubicBezTo>
                  <a:lnTo>
                    <a:pt x="2264415" y="3550348"/>
                  </a:lnTo>
                  <a:lnTo>
                    <a:pt x="2317728" y="3550192"/>
                  </a:lnTo>
                  <a:lnTo>
                    <a:pt x="2320771" y="3022436"/>
                  </a:lnTo>
                  <a:lnTo>
                    <a:pt x="2332635" y="3017005"/>
                  </a:lnTo>
                  <a:cubicBezTo>
                    <a:pt x="2627413" y="3102030"/>
                    <a:pt x="2955288" y="3129953"/>
                    <a:pt x="3305175" y="3082925"/>
                  </a:cubicBezTo>
                  <a:lnTo>
                    <a:pt x="4267200" y="3590925"/>
                  </a:lnTo>
                  <a:cubicBezTo>
                    <a:pt x="4267200" y="3825875"/>
                    <a:pt x="4267201" y="4089399"/>
                    <a:pt x="4267201" y="4324349"/>
                  </a:cubicBezTo>
                  <a:lnTo>
                    <a:pt x="3314700" y="3790950"/>
                  </a:lnTo>
                  <a:cubicBezTo>
                    <a:pt x="2971799" y="3849687"/>
                    <a:pt x="1547812" y="3841750"/>
                    <a:pt x="971550" y="2495550"/>
                  </a:cubicBezTo>
                  <a:lnTo>
                    <a:pt x="3175" y="1952625"/>
                  </a:lnTo>
                  <a:cubicBezTo>
                    <a:pt x="2117" y="1714500"/>
                    <a:pt x="1058" y="1450975"/>
                    <a:pt x="0" y="1212850"/>
                  </a:cubicBezTo>
                  <a:close/>
                  <a:moveTo>
                    <a:pt x="2133600" y="0"/>
                  </a:moveTo>
                  <a:lnTo>
                    <a:pt x="6381750" y="2390775"/>
                  </a:lnTo>
                  <a:lnTo>
                    <a:pt x="4286250" y="3543300"/>
                  </a:lnTo>
                  <a:lnTo>
                    <a:pt x="3314700" y="3038475"/>
                  </a:lnTo>
                  <a:cubicBezTo>
                    <a:pt x="3001744" y="3094571"/>
                    <a:pt x="2682382" y="3074710"/>
                    <a:pt x="2383073" y="2993915"/>
                  </a:cubicBezTo>
                  <a:lnTo>
                    <a:pt x="2581061" y="2903278"/>
                  </a:lnTo>
                  <a:lnTo>
                    <a:pt x="2559080" y="2855262"/>
                  </a:lnTo>
                  <a:lnTo>
                    <a:pt x="2312485" y="2968151"/>
                  </a:lnTo>
                  <a:lnTo>
                    <a:pt x="2299906" y="2968188"/>
                  </a:lnTo>
                  <a:cubicBezTo>
                    <a:pt x="2216408" y="2944229"/>
                    <a:pt x="2135238" y="2913807"/>
                    <a:pt x="2056879" y="2878016"/>
                  </a:cubicBezTo>
                  <a:lnTo>
                    <a:pt x="2274315" y="2768816"/>
                  </a:lnTo>
                  <a:lnTo>
                    <a:pt x="2250615" y="2721624"/>
                  </a:lnTo>
                  <a:lnTo>
                    <a:pt x="2008255" y="2843342"/>
                  </a:lnTo>
                  <a:lnTo>
                    <a:pt x="1984522" y="2844269"/>
                  </a:lnTo>
                  <a:cubicBezTo>
                    <a:pt x="1924523" y="2816817"/>
                    <a:pt x="1866636" y="2785598"/>
                    <a:pt x="1811360" y="2750619"/>
                  </a:cubicBezTo>
                  <a:lnTo>
                    <a:pt x="1997992" y="2659444"/>
                  </a:lnTo>
                  <a:lnTo>
                    <a:pt x="1977924" y="2618366"/>
                  </a:lnTo>
                  <a:lnTo>
                    <a:pt x="1769360" y="2720255"/>
                  </a:lnTo>
                  <a:lnTo>
                    <a:pt x="1762547" y="2720416"/>
                  </a:lnTo>
                  <a:cubicBezTo>
                    <a:pt x="1702534" y="2684475"/>
                    <a:pt x="1645587" y="2644394"/>
                    <a:pt x="1591906" y="2600806"/>
                  </a:cubicBezTo>
                  <a:lnTo>
                    <a:pt x="1788735" y="2510365"/>
                  </a:lnTo>
                  <a:lnTo>
                    <a:pt x="1769647" y="2468822"/>
                  </a:lnTo>
                  <a:lnTo>
                    <a:pt x="1558727" y="2565737"/>
                  </a:lnTo>
                  <a:lnTo>
                    <a:pt x="1547136" y="2565737"/>
                  </a:lnTo>
                  <a:cubicBezTo>
                    <a:pt x="1487544" y="2517427"/>
                    <a:pt x="1431517" y="2465629"/>
                    <a:pt x="1380459" y="2409791"/>
                  </a:cubicBezTo>
                  <a:lnTo>
                    <a:pt x="1573281" y="2321192"/>
                  </a:lnTo>
                  <a:lnTo>
                    <a:pt x="1554192" y="2279649"/>
                  </a:lnTo>
                  <a:lnTo>
                    <a:pt x="1347452" y="2374643"/>
                  </a:lnTo>
                  <a:cubicBezTo>
                    <a:pt x="1172390" y="2186039"/>
                    <a:pt x="1041591" y="1965276"/>
                    <a:pt x="971550" y="1724025"/>
                  </a:cubicBezTo>
                  <a:lnTo>
                    <a:pt x="0" y="1171575"/>
                  </a:lnTo>
                  <a:close/>
                </a:path>
              </a:pathLst>
            </a:custGeom>
            <a:solidFill>
              <a:srgbClr val="75982F"/>
            </a:solidFill>
            <a:ln w="25400" cap="flat" cmpd="sng" algn="ctr">
              <a:noFill/>
              <a:prstDash val="solid"/>
            </a:ln>
            <a:effectLst/>
          </p:spPr>
          <p:txBody>
            <a:bodyPr rtlCol="0" anchor="ctr"/>
            <a:lstStyle/>
            <a:p>
              <a:pPr algn="ctr" defTabSz="342900">
                <a:defRPr/>
              </a:pPr>
              <a:endParaRPr lang="en-US" sz="993" kern="0" dirty="0">
                <a:solidFill>
                  <a:prstClr val="white"/>
                </a:solidFill>
                <a:latin typeface="Arial"/>
              </a:endParaRPr>
            </a:p>
          </p:txBody>
        </p:sp>
        <p:sp>
          <p:nvSpPr>
            <p:cNvPr id="73" name="Down Arrow 72"/>
            <p:cNvSpPr/>
            <p:nvPr/>
          </p:nvSpPr>
          <p:spPr bwMode="auto">
            <a:xfrm rot="5400000" flipV="1">
              <a:off x="7949764" y="4996183"/>
              <a:ext cx="171580" cy="1290429"/>
            </a:xfrm>
            <a:prstGeom prst="downArrow">
              <a:avLst/>
            </a:prstGeom>
            <a:solidFill>
              <a:sysClr val="window" lastClr="FFFFFF">
                <a:lumMod val="65000"/>
              </a:sysClr>
            </a:solidFill>
            <a:ln w="25400" cap="flat" cmpd="sng" algn="ctr">
              <a:noFill/>
              <a:prstDash val="solid"/>
              <a:headEnd type="none" w="med" len="med"/>
              <a:tailEnd type="none" w="med" len="med"/>
            </a:ln>
            <a:effectLst/>
          </p:spPr>
          <p:txBody>
            <a:bodyPr vert="horz" wrap="square" lIns="0" tIns="25718" rIns="0" bIns="25718" numCol="1" rtlCol="0" anchor="ctr" anchorCtr="0" compatLnSpc="1">
              <a:prstTxWarp prst="textNoShape">
                <a:avLst/>
              </a:prstTxWarp>
            </a:bodyPr>
            <a:lstStyle/>
            <a:p>
              <a:pPr algn="ctr" defTabSz="514128">
                <a:defRPr/>
              </a:pPr>
              <a:endParaRPr lang="en-US" sz="1048" kern="0" dirty="0">
                <a:ln>
                  <a:solidFill>
                    <a:prstClr val="white">
                      <a:alpha val="0"/>
                    </a:prstClr>
                  </a:solidFill>
                </a:ln>
                <a:solidFill>
                  <a:prstClr val="black"/>
                </a:solidFill>
                <a:latin typeface="Arial"/>
              </a:endParaRPr>
            </a:p>
          </p:txBody>
        </p:sp>
        <p:sp>
          <p:nvSpPr>
            <p:cNvPr id="74" name="Rectangle 73"/>
            <p:cNvSpPr/>
            <p:nvPr/>
          </p:nvSpPr>
          <p:spPr bwMode="auto">
            <a:xfrm>
              <a:off x="7562867" y="5276063"/>
              <a:ext cx="945377" cy="251702"/>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514183">
                <a:defRPr/>
              </a:pPr>
              <a:r>
                <a:rPr lang="en-US" sz="662" kern="0" dirty="0">
                  <a:ln>
                    <a:solidFill>
                      <a:prstClr val="white">
                        <a:alpha val="0"/>
                      </a:prstClr>
                    </a:solidFill>
                  </a:ln>
                  <a:solidFill>
                    <a:prstClr val="black"/>
                  </a:solidFill>
                  <a:latin typeface="Arial"/>
                </a:rPr>
                <a:t>Synchronous Commit</a:t>
              </a:r>
            </a:p>
          </p:txBody>
        </p:sp>
        <p:grpSp>
          <p:nvGrpSpPr>
            <p:cNvPr id="75" name="Group 74"/>
            <p:cNvGrpSpPr/>
            <p:nvPr/>
          </p:nvGrpSpPr>
          <p:grpSpPr>
            <a:xfrm>
              <a:off x="8463902" y="4167331"/>
              <a:ext cx="397899" cy="562046"/>
              <a:chOff x="9104488" y="4255136"/>
              <a:chExt cx="424103" cy="599061"/>
            </a:xfrm>
          </p:grpSpPr>
          <p:sp>
            <p:nvSpPr>
              <p:cNvPr id="81" name="Freeform 80"/>
              <p:cNvSpPr/>
              <p:nvPr/>
            </p:nvSpPr>
            <p:spPr>
              <a:xfrm>
                <a:off x="9104488" y="4255136"/>
                <a:ext cx="320839" cy="59906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rgbClr val="16223C">
                  <a:lumMod val="60000"/>
                  <a:lumOff val="40000"/>
                </a:srgbClr>
              </a:solidFill>
              <a:ln w="9525" cap="flat" cmpd="sng" algn="ctr">
                <a:noFill/>
                <a:prstDash val="solid"/>
              </a:ln>
              <a:effectLst/>
            </p:spPr>
            <p:txBody>
              <a:bodyPr vert="horz" wrap="square" lIns="50422" tIns="25211" rIns="50422" bIns="25211" numCol="1" rtlCol="0" anchor="ctr" anchorCtr="0" compatLnSpc="1">
                <a:prstTxWarp prst="textNoShape">
                  <a:avLst/>
                </a:prstTxWarp>
              </a:bodyPr>
              <a:lstStyle/>
              <a:p>
                <a:pPr algn="ctr" defTabSz="504051">
                  <a:defRPr/>
                </a:pPr>
                <a:endParaRPr lang="en-US" sz="1214" kern="0" dirty="0">
                  <a:gradFill>
                    <a:gsLst>
                      <a:gs pos="0">
                        <a:srgbClr val="FFFFFF"/>
                      </a:gs>
                      <a:gs pos="100000">
                        <a:srgbClr val="FFFFFF"/>
                      </a:gs>
                    </a:gsLst>
                    <a:lin ang="5400000" scaled="0"/>
                  </a:gradFill>
                  <a:latin typeface="Segoe UI"/>
                </a:endParaRPr>
              </a:p>
            </p:txBody>
          </p:sp>
          <p:sp>
            <p:nvSpPr>
              <p:cNvPr id="82" name="Isosceles Triangle 81"/>
              <p:cNvSpPr/>
              <p:nvPr/>
            </p:nvSpPr>
            <p:spPr bwMode="auto">
              <a:xfrm>
                <a:off x="9337997" y="4486275"/>
                <a:ext cx="190594" cy="157469"/>
              </a:xfrm>
              <a:prstGeom prst="triangle">
                <a:avLst/>
              </a:prstGeom>
              <a:solidFill>
                <a:srgbClr val="16223C">
                  <a:lumMod val="60000"/>
                  <a:lumOff val="40000"/>
                </a:srgbClr>
              </a:solidFill>
              <a:ln w="6350" cap="flat" cmpd="sng" algn="ctr">
                <a:solidFill>
                  <a:sysClr val="window" lastClr="FFFFFF"/>
                </a:solidFill>
                <a:prstDash val="solid"/>
                <a:headEnd type="none" w="med" len="med"/>
                <a:tailEnd type="none" w="med" len="med"/>
              </a:ln>
              <a:effectLst/>
            </p:spPr>
            <p:txBody>
              <a:bodyPr vert="horz" wrap="square" lIns="0" tIns="25718" rIns="0" bIns="25718" numCol="1" rtlCol="0" anchor="ctr" anchorCtr="0" compatLnSpc="1">
                <a:prstTxWarp prst="textNoShape">
                  <a:avLst/>
                </a:prstTxWarp>
              </a:bodyPr>
              <a:lstStyle/>
              <a:p>
                <a:pPr algn="ctr" defTabSz="514183">
                  <a:defRPr/>
                </a:pPr>
                <a:endParaRPr lang="en-US" sz="1103" kern="0" dirty="0">
                  <a:gradFill>
                    <a:gsLst>
                      <a:gs pos="0">
                        <a:srgbClr val="FFFFFF"/>
                      </a:gs>
                      <a:gs pos="100000">
                        <a:srgbClr val="FFFFFF"/>
                      </a:gs>
                    </a:gsLst>
                    <a:lin ang="5400000" scaled="0"/>
                  </a:gradFill>
                  <a:latin typeface="Arial"/>
                </a:endParaRPr>
              </a:p>
            </p:txBody>
          </p:sp>
        </p:grpSp>
        <p:sp>
          <p:nvSpPr>
            <p:cNvPr id="76" name="Rectangle 75"/>
            <p:cNvSpPr/>
            <p:nvPr/>
          </p:nvSpPr>
          <p:spPr>
            <a:xfrm>
              <a:off x="6528048" y="2102564"/>
              <a:ext cx="1362658" cy="283937"/>
            </a:xfrm>
            <a:prstGeom prst="rect">
              <a:avLst/>
            </a:prstGeom>
          </p:spPr>
          <p:txBody>
            <a:bodyPr wrap="none">
              <a:spAutoFit/>
            </a:bodyPr>
            <a:lstStyle/>
            <a:p>
              <a:pPr defTabSz="342900">
                <a:lnSpc>
                  <a:spcPct val="90000"/>
                </a:lnSpc>
                <a:defRPr/>
              </a:pPr>
              <a:r>
                <a:rPr lang="en-US" sz="993" kern="0" dirty="0">
                  <a:ln>
                    <a:solidFill>
                      <a:prstClr val="white">
                        <a:alpha val="0"/>
                      </a:prstClr>
                    </a:solidFill>
                  </a:ln>
                  <a:solidFill>
                    <a:prstClr val="white"/>
                  </a:solidFill>
                  <a:latin typeface="Arial"/>
                  <a:ea typeface="Segoe UI" pitchFamily="34" charset="0"/>
                  <a:cs typeface="Segoe UI" pitchFamily="34" charset="0"/>
                </a:rPr>
                <a:t>Windows Azure </a:t>
              </a:r>
            </a:p>
          </p:txBody>
        </p:sp>
        <p:cxnSp>
          <p:nvCxnSpPr>
            <p:cNvPr id="77" name="Straight Arrow Connector 76"/>
            <p:cNvCxnSpPr/>
            <p:nvPr/>
          </p:nvCxnSpPr>
          <p:spPr>
            <a:xfrm flipV="1">
              <a:off x="7299251" y="2217129"/>
              <a:ext cx="1280134" cy="415523"/>
            </a:xfrm>
            <a:prstGeom prst="straightConnector1">
              <a:avLst/>
            </a:prstGeom>
            <a:noFill/>
            <a:ln w="9525" cap="flat" cmpd="sng" algn="ctr">
              <a:solidFill>
                <a:sysClr val="windowText" lastClr="000000">
                  <a:alpha val="78000"/>
                </a:sysClr>
              </a:solidFill>
              <a:prstDash val="solid"/>
              <a:headEnd type="none"/>
              <a:tailEnd type="triangle"/>
            </a:ln>
            <a:effectLst/>
          </p:spPr>
        </p:cxnSp>
        <p:cxnSp>
          <p:nvCxnSpPr>
            <p:cNvPr id="78" name="Straight Arrow Connector 77"/>
            <p:cNvCxnSpPr/>
            <p:nvPr/>
          </p:nvCxnSpPr>
          <p:spPr>
            <a:xfrm flipV="1">
              <a:off x="7315322" y="2607875"/>
              <a:ext cx="1194318" cy="109083"/>
            </a:xfrm>
            <a:prstGeom prst="straightConnector1">
              <a:avLst/>
            </a:prstGeom>
            <a:noFill/>
            <a:ln w="9525" cap="flat" cmpd="sng" algn="ctr">
              <a:solidFill>
                <a:sysClr val="windowText" lastClr="000000">
                  <a:alpha val="78000"/>
                </a:sysClr>
              </a:solidFill>
              <a:prstDash val="solid"/>
              <a:headEnd type="none"/>
              <a:tailEnd type="triangle"/>
            </a:ln>
            <a:effectLst/>
          </p:spPr>
        </p:cxnSp>
        <p:sp>
          <p:nvSpPr>
            <p:cNvPr id="79" name="TextBox 78"/>
            <p:cNvSpPr txBox="1"/>
            <p:nvPr/>
          </p:nvSpPr>
          <p:spPr>
            <a:xfrm>
              <a:off x="8153824" y="1872888"/>
              <a:ext cx="1310163" cy="314512"/>
            </a:xfrm>
            <a:prstGeom prst="rect">
              <a:avLst/>
            </a:prstGeom>
            <a:noFill/>
          </p:spPr>
          <p:txBody>
            <a:bodyPr wrap="square" lIns="100848" tIns="80678" rIns="100848" bIns="80678" rtlCol="0">
              <a:spAutoFit/>
            </a:bodyPr>
            <a:lstStyle/>
            <a:p>
              <a:pPr defTabSz="342900">
                <a:lnSpc>
                  <a:spcPct val="90000"/>
                </a:lnSpc>
                <a:defRPr/>
              </a:pPr>
              <a:r>
                <a:rPr lang="en-US" sz="662" kern="0" dirty="0">
                  <a:solidFill>
                    <a:prstClr val="white"/>
                  </a:solidFill>
                  <a:latin typeface="Arial"/>
                </a:rPr>
                <a:t>Run backups </a:t>
              </a:r>
            </a:p>
          </p:txBody>
        </p:sp>
        <p:sp>
          <p:nvSpPr>
            <p:cNvPr id="80" name="TextBox 79"/>
            <p:cNvSpPr txBox="1"/>
            <p:nvPr/>
          </p:nvSpPr>
          <p:spPr>
            <a:xfrm>
              <a:off x="8377545" y="2397274"/>
              <a:ext cx="1455217" cy="314512"/>
            </a:xfrm>
            <a:prstGeom prst="rect">
              <a:avLst/>
            </a:prstGeom>
            <a:noFill/>
          </p:spPr>
          <p:txBody>
            <a:bodyPr wrap="square" lIns="100848" tIns="80678" rIns="100848" bIns="80678" rtlCol="0">
              <a:spAutoFit/>
            </a:bodyPr>
            <a:lstStyle/>
            <a:p>
              <a:pPr defTabSz="342900">
                <a:lnSpc>
                  <a:spcPct val="90000"/>
                </a:lnSpc>
                <a:defRPr/>
              </a:pPr>
              <a:r>
                <a:rPr lang="en-US" sz="662" kern="0" dirty="0">
                  <a:solidFill>
                    <a:prstClr val="white"/>
                  </a:solidFill>
                  <a:latin typeface="Arial"/>
                </a:rPr>
                <a:t>Run BI reports </a:t>
              </a:r>
            </a:p>
          </p:txBody>
        </p:sp>
      </p:grpSp>
    </p:spTree>
    <p:extLst>
      <p:ext uri="{BB962C8B-B14F-4D97-AF65-F5344CB8AC3E}">
        <p14:creationId xmlns:p14="http://schemas.microsoft.com/office/powerpoint/2010/main" val="9877861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smtClean="0"/>
              <a:t>AlwaysOn</a:t>
            </a:r>
            <a:endParaRPr lang="en-US" dirty="0" smtClean="0"/>
          </a:p>
        </p:txBody>
      </p:sp>
      <p:graphicFrame>
        <p:nvGraphicFramePr>
          <p:cNvPr id="12" name="Content Placeholder 1"/>
          <p:cNvGraphicFramePr>
            <a:graphicFrameLocks noGrp="1"/>
          </p:cNvGraphicFramePr>
          <p:nvPr>
            <p:ph idx="1"/>
            <p:extLst>
              <p:ext uri="{D42A27DB-BD31-4B8C-83A1-F6EECF244321}">
                <p14:modId xmlns:p14="http://schemas.microsoft.com/office/powerpoint/2010/main" val="3377431471"/>
              </p:ext>
            </p:extLst>
          </p:nvPr>
        </p:nvGraphicFramePr>
        <p:xfrm>
          <a:off x="544153" y="1600200"/>
          <a:ext cx="8274478" cy="3555220"/>
        </p:xfrm>
        <a:graphic>
          <a:graphicData uri="http://schemas.openxmlformats.org/drawingml/2006/table">
            <a:tbl>
              <a:tblPr firstRow="1">
                <a:tableStyleId>{35758FB7-9AC5-4552-8A53-C91805E547FA}</a:tableStyleId>
              </a:tblPr>
              <a:tblGrid>
                <a:gridCol w="2165284"/>
                <a:gridCol w="3711915"/>
                <a:gridCol w="2397279"/>
              </a:tblGrid>
              <a:tr h="411301">
                <a:tc>
                  <a:txBody>
                    <a:bodyPr/>
                    <a:lstStyle/>
                    <a:p>
                      <a:r>
                        <a:rPr lang="en-US" sz="1050" noProof="0" dirty="0" smtClean="0"/>
                        <a:t>AlwaysOn Solution</a:t>
                      </a:r>
                    </a:p>
                  </a:txBody>
                  <a:tcPr marL="97422" marR="97422" marT="34290" marB="34290"/>
                </a:tc>
                <a:tc>
                  <a:txBody>
                    <a:bodyPr/>
                    <a:lstStyle/>
                    <a:p>
                      <a:pPr marL="0" indent="0">
                        <a:buFont typeface="Arial" pitchFamily="34" charset="0"/>
                        <a:buNone/>
                      </a:pPr>
                      <a:r>
                        <a:rPr lang="en-US" sz="1050" noProof="0" dirty="0" smtClean="0"/>
                        <a:t>Characteristics</a:t>
                      </a:r>
                      <a:endParaRPr lang="en-US" sz="1050" noProof="0" dirty="0"/>
                    </a:p>
                  </a:txBody>
                  <a:tcPr marL="97422" marR="97422" marT="34290" marB="34290"/>
                </a:tc>
                <a:tc>
                  <a:txBody>
                    <a:bodyPr/>
                    <a:lstStyle/>
                    <a:p>
                      <a:pPr marL="0" indent="0">
                        <a:buFont typeface="Arial" pitchFamily="34" charset="0"/>
                        <a:buNone/>
                      </a:pPr>
                      <a:r>
                        <a:rPr lang="en-US" sz="1050" noProof="0" dirty="0" smtClean="0"/>
                        <a:t>Pre</a:t>
                      </a:r>
                      <a:r>
                        <a:rPr lang="en-US" sz="1050" baseline="0" noProof="0" dirty="0" smtClean="0"/>
                        <a:t> AlwaysOn corresponding solution</a:t>
                      </a:r>
                      <a:endParaRPr lang="en-US" sz="1050" noProof="0" dirty="0"/>
                    </a:p>
                  </a:txBody>
                  <a:tcPr marL="97422" marR="97422" marT="34290" marB="34290"/>
                </a:tc>
              </a:tr>
              <a:tr h="912751">
                <a:tc>
                  <a:txBody>
                    <a:bodyPr/>
                    <a:lstStyle/>
                    <a:p>
                      <a:r>
                        <a:rPr lang="en-US" sz="1050" dirty="0" smtClean="0"/>
                        <a:t>Multi-site</a:t>
                      </a:r>
                      <a:r>
                        <a:rPr lang="en-US" sz="1050" baseline="0" dirty="0" smtClean="0"/>
                        <a:t> </a:t>
                      </a:r>
                      <a:r>
                        <a:rPr lang="en-US" sz="1050" dirty="0" smtClean="0"/>
                        <a:t>FCI for HA and DR</a:t>
                      </a:r>
                    </a:p>
                  </a:txBody>
                  <a:tcPr marL="97422" marR="97422" marT="34290" marB="34290"/>
                </a:tc>
                <a:tc>
                  <a:txBody>
                    <a:bodyPr/>
                    <a:lstStyle/>
                    <a:p>
                      <a:pPr marL="285750" indent="-285750">
                        <a:buFont typeface="Arial" pitchFamily="34" charset="0"/>
                        <a:buChar char="•"/>
                      </a:pPr>
                      <a:r>
                        <a:rPr lang="en-US" sz="1050" dirty="0" smtClean="0"/>
                        <a:t>Shared Storage solution</a:t>
                      </a:r>
                    </a:p>
                    <a:p>
                      <a:pPr marL="285750" indent="-285750">
                        <a:buFont typeface="Arial" pitchFamily="34" charset="0"/>
                        <a:buChar char="•"/>
                      </a:pPr>
                      <a:r>
                        <a:rPr lang="en-US" sz="1050" dirty="0" smtClean="0"/>
                        <a:t>Instance Level HA </a:t>
                      </a:r>
                    </a:p>
                    <a:p>
                      <a:pPr marL="285750" indent="-285750">
                        <a:buFont typeface="Arial" pitchFamily="34" charset="0"/>
                        <a:buChar char="•"/>
                      </a:pPr>
                      <a:r>
                        <a:rPr lang="en-US" sz="1050" dirty="0" smtClean="0"/>
                        <a:t>Instance Level DR</a:t>
                      </a:r>
                    </a:p>
                    <a:p>
                      <a:pPr marL="285750" indent="-285750">
                        <a:buFont typeface="Arial" pitchFamily="34" charset="0"/>
                        <a:buChar char="•"/>
                      </a:pPr>
                      <a:r>
                        <a:rPr lang="en-US" sz="1050" dirty="0" smtClean="0"/>
                        <a:t>Doesn’t require database to be in FULL recovery model</a:t>
                      </a:r>
                      <a:endParaRPr lang="en-US" sz="1050" dirty="0"/>
                    </a:p>
                  </a:txBody>
                  <a:tcPr marL="97422" marR="97422" marT="34290" marB="34290"/>
                </a:tc>
                <a:tc>
                  <a:txBody>
                    <a:bodyPr/>
                    <a:lstStyle/>
                    <a:p>
                      <a:pPr marL="0" indent="0">
                        <a:buFont typeface="Arial" pitchFamily="34" charset="0"/>
                        <a:buNone/>
                      </a:pPr>
                      <a:r>
                        <a:rPr lang="en-US" sz="1050" dirty="0" smtClean="0"/>
                        <a:t>Multi-site FCI using stretch VLAN</a:t>
                      </a:r>
                      <a:endParaRPr lang="en-US" sz="1050" dirty="0"/>
                    </a:p>
                  </a:txBody>
                  <a:tcPr marL="97422" marR="97422" marT="34290" marB="34290"/>
                </a:tc>
              </a:tr>
              <a:tr h="1115584">
                <a:tc>
                  <a:txBody>
                    <a:bodyPr/>
                    <a:lstStyle/>
                    <a:p>
                      <a:r>
                        <a:rPr lang="en-US" sz="1050" dirty="0" smtClean="0"/>
                        <a:t>Availability Group for HA and DR</a:t>
                      </a:r>
                    </a:p>
                  </a:txBody>
                  <a:tcPr marL="97422" marR="97422" marT="34290" marB="34290"/>
                </a:tc>
                <a:tc>
                  <a:txBody>
                    <a:bodyPr/>
                    <a:lstStyle/>
                    <a:p>
                      <a:pPr marL="285750" indent="-285750">
                        <a:buFont typeface="Arial" pitchFamily="34" charset="0"/>
                        <a:buChar char="•"/>
                      </a:pPr>
                      <a:r>
                        <a:rPr lang="en-US" sz="1050" dirty="0" smtClean="0"/>
                        <a:t>Non-Shared Storage solution</a:t>
                      </a:r>
                    </a:p>
                    <a:p>
                      <a:pPr marL="285750" indent="-285750">
                        <a:buFont typeface="Arial" pitchFamily="34" charset="0"/>
                        <a:buChar char="•"/>
                      </a:pPr>
                      <a:r>
                        <a:rPr lang="en-US" sz="1050" dirty="0" smtClean="0"/>
                        <a:t>(Group of) Database Level HA</a:t>
                      </a:r>
                    </a:p>
                    <a:p>
                      <a:pPr marL="285750" indent="-285750">
                        <a:buFont typeface="Arial" pitchFamily="34" charset="0"/>
                        <a:buChar char="•"/>
                      </a:pPr>
                      <a:r>
                        <a:rPr lang="en-US" sz="1050" dirty="0" smtClean="0"/>
                        <a:t>(Group of) Database Level DR</a:t>
                      </a:r>
                    </a:p>
                    <a:p>
                      <a:pPr marL="285750" indent="-285750">
                        <a:buFont typeface="Arial" pitchFamily="34" charset="0"/>
                        <a:buChar char="•"/>
                      </a:pPr>
                      <a:r>
                        <a:rPr lang="en-US" sz="1050" dirty="0" smtClean="0"/>
                        <a:t>DR replica can be Active Secondary</a:t>
                      </a:r>
                    </a:p>
                    <a:p>
                      <a:pPr marL="285750" indent="-285750">
                        <a:buFont typeface="Arial" pitchFamily="34" charset="0"/>
                        <a:buChar char="•"/>
                      </a:pPr>
                      <a:r>
                        <a:rPr lang="en-US" sz="1050" dirty="0" smtClean="0"/>
                        <a:t>Requires database to be in FULL recovery model</a:t>
                      </a:r>
                      <a:endParaRPr lang="en-US" sz="1050" dirty="0"/>
                    </a:p>
                  </a:txBody>
                  <a:tcPr marL="97422" marR="97422" marT="34290" marB="34290"/>
                </a:tc>
                <a:tc>
                  <a:txBody>
                    <a:bodyPr/>
                    <a:lstStyle/>
                    <a:p>
                      <a:pPr marL="0" indent="0">
                        <a:buFont typeface="Arial" pitchFamily="34" charset="0"/>
                        <a:buNone/>
                      </a:pPr>
                      <a:r>
                        <a:rPr lang="en-US" sz="1050" dirty="0" smtClean="0"/>
                        <a:t>Database Mirroring for Local</a:t>
                      </a:r>
                      <a:r>
                        <a:rPr lang="en-US" sz="1050" baseline="0" dirty="0" smtClean="0"/>
                        <a:t> HA and Log Shipping for DR</a:t>
                      </a:r>
                      <a:endParaRPr lang="en-US" sz="1050" dirty="0"/>
                    </a:p>
                  </a:txBody>
                  <a:tcPr marL="97422" marR="97422" marT="34290" marB="34290"/>
                </a:tc>
              </a:tr>
              <a:tr h="1115584">
                <a:tc>
                  <a:txBody>
                    <a:bodyPr/>
                    <a:lstStyle/>
                    <a:p>
                      <a:r>
                        <a:rPr lang="en-US" sz="1050" dirty="0" smtClean="0"/>
                        <a:t>Failover Cluster Instance for local HA + Availability Group for DR</a:t>
                      </a:r>
                      <a:endParaRPr lang="en-US" sz="1050" dirty="0"/>
                    </a:p>
                  </a:txBody>
                  <a:tcPr marL="97422" marR="97422" marT="34290" marB="34290"/>
                </a:tc>
                <a:tc>
                  <a:txBody>
                    <a:bodyPr/>
                    <a:lstStyle/>
                    <a:p>
                      <a:pPr marL="285750" indent="-285750">
                        <a:buFont typeface="Arial" pitchFamily="34" charset="0"/>
                        <a:buChar char="•"/>
                      </a:pPr>
                      <a:r>
                        <a:rPr lang="en-US" sz="1050" dirty="0" smtClean="0"/>
                        <a:t>Combined Shared Storage and Non-Shared Storage</a:t>
                      </a:r>
                    </a:p>
                    <a:p>
                      <a:pPr marL="285750" indent="-285750">
                        <a:buFont typeface="Arial" pitchFamily="34" charset="0"/>
                        <a:buChar char="•"/>
                      </a:pPr>
                      <a:r>
                        <a:rPr lang="en-US" sz="1050" dirty="0" smtClean="0"/>
                        <a:t>Instance Level HA </a:t>
                      </a:r>
                    </a:p>
                    <a:p>
                      <a:pPr marL="285750" indent="-285750">
                        <a:buFont typeface="Arial" pitchFamily="34" charset="0"/>
                        <a:buChar char="•"/>
                      </a:pPr>
                      <a:r>
                        <a:rPr lang="en-US" sz="1050" dirty="0" smtClean="0"/>
                        <a:t>(Group of) Database Level DR</a:t>
                      </a:r>
                    </a:p>
                    <a:p>
                      <a:pPr marL="285750" indent="-285750">
                        <a:buFont typeface="Arial" pitchFamily="34" charset="0"/>
                        <a:buChar char="•"/>
                      </a:pPr>
                      <a:r>
                        <a:rPr lang="en-US" sz="1050" dirty="0" smtClean="0"/>
                        <a:t>DR replica can be Active Secondary</a:t>
                      </a:r>
                    </a:p>
                    <a:p>
                      <a:pPr marL="285750" indent="-285750">
                        <a:buFont typeface="Arial" pitchFamily="34" charset="0"/>
                        <a:buChar char="•"/>
                      </a:pPr>
                      <a:r>
                        <a:rPr lang="en-US" sz="1050" dirty="0" smtClean="0"/>
                        <a:t>Requires database to be in FULL recovery model</a:t>
                      </a:r>
                      <a:endParaRPr lang="en-US" sz="1050" dirty="0"/>
                    </a:p>
                  </a:txBody>
                  <a:tcPr marL="97422" marR="97422" marT="34290" marB="34290"/>
                </a:tc>
                <a:tc>
                  <a:txBody>
                    <a:bodyPr/>
                    <a:lstStyle/>
                    <a:p>
                      <a:pPr marL="0" indent="0">
                        <a:buFont typeface="Arial" pitchFamily="34" charset="0"/>
                        <a:buNone/>
                      </a:pPr>
                      <a:r>
                        <a:rPr lang="en-US" sz="1050" dirty="0" smtClean="0"/>
                        <a:t>FCI for Local HA and Database Mirroring for DR</a:t>
                      </a:r>
                    </a:p>
                    <a:p>
                      <a:pPr marL="0" indent="0">
                        <a:buFont typeface="Arial" pitchFamily="34" charset="0"/>
                        <a:buNone/>
                      </a:pPr>
                      <a:endParaRPr lang="en-US" sz="1050" dirty="0"/>
                    </a:p>
                  </a:txBody>
                  <a:tcPr marL="97422" marR="97422" marT="34290" marB="34290"/>
                </a:tc>
              </a:tr>
            </a:tbl>
          </a:graphicData>
        </a:graphic>
      </p:graphicFrame>
      <p:sp>
        <p:nvSpPr>
          <p:cNvPr id="87044" name="Text Placeholder 1"/>
          <p:cNvSpPr>
            <a:spLocks noGrp="1"/>
          </p:cNvSpPr>
          <p:nvPr>
            <p:ph type="body" sz="quarter" idx="13"/>
          </p:nvPr>
        </p:nvSpPr>
        <p:spPr>
          <a:xfrm>
            <a:off x="714375" y="1096963"/>
            <a:ext cx="7972425" cy="393700"/>
          </a:xfrm>
        </p:spPr>
        <p:txBody>
          <a:bodyPr/>
          <a:lstStyle/>
          <a:p>
            <a:r>
              <a:rPr lang="en-US" smtClean="0"/>
              <a:t>SQL Server 2012 Design Patterns</a:t>
            </a:r>
          </a:p>
        </p:txBody>
      </p:sp>
    </p:spTree>
    <p:extLst>
      <p:ext uri="{BB962C8B-B14F-4D97-AF65-F5344CB8AC3E}">
        <p14:creationId xmlns:p14="http://schemas.microsoft.com/office/powerpoint/2010/main" val="1505452807"/>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AlwaysOn FCI</a:t>
            </a:r>
          </a:p>
        </p:txBody>
      </p:sp>
      <p:sp>
        <p:nvSpPr>
          <p:cNvPr id="10243" name="Content Placeholder 2"/>
          <p:cNvSpPr>
            <a:spLocks noGrp="1"/>
          </p:cNvSpPr>
          <p:nvPr>
            <p:ph idx="1"/>
          </p:nvPr>
        </p:nvSpPr>
        <p:spPr/>
        <p:txBody>
          <a:bodyPr>
            <a:normAutofit/>
          </a:bodyPr>
          <a:lstStyle/>
          <a:p>
            <a:r>
              <a:rPr lang="en-US" sz="2800" dirty="0" err="1" smtClean="0"/>
              <a:t>IsAlive</a:t>
            </a:r>
            <a:r>
              <a:rPr lang="en-US" sz="2800" dirty="0" smtClean="0"/>
              <a:t> based on system procedure</a:t>
            </a:r>
          </a:p>
          <a:p>
            <a:pPr lvl="1"/>
            <a:r>
              <a:rPr lang="en-US" sz="2400" dirty="0" smtClean="0"/>
              <a:t>Resource DLL calls </a:t>
            </a:r>
            <a:r>
              <a:rPr lang="en-US" sz="2400" b="1" dirty="0" err="1" smtClean="0">
                <a:solidFill>
                  <a:srgbClr val="C00000"/>
                </a:solidFill>
                <a:latin typeface="Courier New" panose="02070309020205020404" pitchFamily="49" charset="0"/>
                <a:cs typeface="Courier New" panose="02070309020205020404" pitchFamily="49" charset="0"/>
              </a:rPr>
              <a:t>sp_server_diagnostic</a:t>
            </a:r>
            <a:endParaRPr lang="en-US" sz="2400" b="1" dirty="0" smtClean="0">
              <a:solidFill>
                <a:srgbClr val="C00000"/>
              </a:solidFill>
              <a:latin typeface="Courier New" panose="02070309020205020404" pitchFamily="49" charset="0"/>
              <a:cs typeface="Courier New" panose="02070309020205020404" pitchFamily="49" charset="0"/>
            </a:endParaRPr>
          </a:p>
          <a:p>
            <a:pPr lvl="2"/>
            <a:r>
              <a:rPr lang="en-US" sz="2000" dirty="0" smtClean="0"/>
              <a:t>Over a dedicated connection</a:t>
            </a:r>
          </a:p>
          <a:p>
            <a:pPr lvl="1"/>
            <a:r>
              <a:rPr lang="en-US" sz="2400" dirty="0" smtClean="0"/>
              <a:t>Diagnostic information from procedure</a:t>
            </a:r>
          </a:p>
          <a:p>
            <a:pPr lvl="2"/>
            <a:r>
              <a:rPr lang="en-US" sz="2000" dirty="0" smtClean="0"/>
              <a:t>New instance parameter </a:t>
            </a:r>
            <a:r>
              <a:rPr lang="en-US" sz="2000" dirty="0" err="1" smtClean="0">
                <a:solidFill>
                  <a:srgbClr val="C00000"/>
                </a:solidFill>
              </a:rPr>
              <a:t>FailureConditionLevel</a:t>
            </a:r>
            <a:endParaRPr lang="en-US" sz="2000" dirty="0" smtClean="0">
              <a:solidFill>
                <a:srgbClr val="C00000"/>
              </a:solidFill>
            </a:endParaRPr>
          </a:p>
          <a:p>
            <a:pPr lvl="2"/>
            <a:r>
              <a:rPr lang="en-US" sz="2000" dirty="0" smtClean="0"/>
              <a:t>Allows selecting conditions for failover to occur</a:t>
            </a:r>
          </a:p>
          <a:p>
            <a:pPr lvl="1"/>
            <a:r>
              <a:rPr lang="en-US" sz="2400" dirty="0" smtClean="0"/>
              <a:t>Timeouts while calling diagnostic procedure</a:t>
            </a:r>
          </a:p>
          <a:p>
            <a:pPr lvl="2"/>
            <a:r>
              <a:rPr lang="en-US" sz="2000" dirty="0" smtClean="0"/>
              <a:t>New Cluster parameter </a:t>
            </a:r>
            <a:r>
              <a:rPr lang="en-US" sz="2000" dirty="0" err="1" smtClean="0">
                <a:solidFill>
                  <a:srgbClr val="C00000"/>
                </a:solidFill>
              </a:rPr>
              <a:t>HealthCheckTimeout</a:t>
            </a:r>
            <a:endParaRPr lang="en-US" sz="2000" dirty="0" smtClean="0">
              <a:solidFill>
                <a:srgbClr val="C00000"/>
              </a:solidFill>
            </a:endParaRPr>
          </a:p>
        </p:txBody>
      </p:sp>
      <p:sp>
        <p:nvSpPr>
          <p:cNvPr id="10244" name="Text Placeholder 1"/>
          <p:cNvSpPr>
            <a:spLocks noGrp="1"/>
          </p:cNvSpPr>
          <p:nvPr>
            <p:ph type="body" sz="quarter" idx="13"/>
          </p:nvPr>
        </p:nvSpPr>
        <p:spPr>
          <a:xfrm>
            <a:off x="714375" y="1096963"/>
            <a:ext cx="7972425" cy="393700"/>
          </a:xfrm>
        </p:spPr>
        <p:txBody>
          <a:bodyPr/>
          <a:lstStyle/>
          <a:p>
            <a:r>
              <a:rPr lang="en-US" dirty="0" smtClean="0"/>
              <a:t>Flexible failover policies in SQL Server &gt;= 2012</a:t>
            </a:r>
          </a:p>
        </p:txBody>
      </p:sp>
    </p:spTree>
    <p:extLst>
      <p:ext uri="{BB962C8B-B14F-4D97-AF65-F5344CB8AC3E}">
        <p14:creationId xmlns:p14="http://schemas.microsoft.com/office/powerpoint/2010/main" val="3429777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AlwaysOn</a:t>
            </a:r>
            <a:endParaRPr lang="en-US" dirty="0"/>
          </a:p>
        </p:txBody>
      </p:sp>
      <p:sp>
        <p:nvSpPr>
          <p:cNvPr id="7" name="Content Placeholder 6"/>
          <p:cNvSpPr>
            <a:spLocks noGrp="1"/>
          </p:cNvSpPr>
          <p:nvPr>
            <p:ph idx="1"/>
          </p:nvPr>
        </p:nvSpPr>
        <p:spPr/>
        <p:txBody>
          <a:bodyPr>
            <a:normAutofit/>
          </a:bodyPr>
          <a:lstStyle/>
          <a:p>
            <a:r>
              <a:rPr lang="it-IT" sz="2800" noProof="1" smtClean="0"/>
              <a:t>Up to 8 secondary replicas (was 4)</a:t>
            </a:r>
          </a:p>
          <a:p>
            <a:pPr lvl="1"/>
            <a:r>
              <a:rPr lang="it-IT" sz="2400" noProof="1" smtClean="0"/>
              <a:t>still only 2 can be in synchronous mode</a:t>
            </a:r>
          </a:p>
          <a:p>
            <a:r>
              <a:rPr lang="it-IT" sz="2800" noProof="1" smtClean="0"/>
              <a:t>Secondary readable replicas remain online</a:t>
            </a:r>
          </a:p>
          <a:p>
            <a:pPr lvl="1"/>
            <a:r>
              <a:rPr lang="it-IT" sz="2400" noProof="1" smtClean="0"/>
              <a:t>when disconnected from primary</a:t>
            </a:r>
          </a:p>
          <a:p>
            <a:pPr lvl="1"/>
            <a:r>
              <a:rPr lang="it-IT" sz="2400" noProof="1" smtClean="0"/>
              <a:t>When there’s a quorum loss</a:t>
            </a:r>
          </a:p>
          <a:p>
            <a:r>
              <a:rPr lang="it-IT" sz="2800" noProof="1" smtClean="0"/>
              <a:t>New DMV</a:t>
            </a:r>
          </a:p>
          <a:p>
            <a:pPr lvl="1"/>
            <a:r>
              <a:rPr lang="it-IT" sz="2400" noProof="1" smtClean="0"/>
              <a:t>sys.fn_hadr_is_primary_replica</a:t>
            </a:r>
          </a:p>
          <a:p>
            <a:r>
              <a:rPr lang="en-US" sz="2800" dirty="0" smtClean="0"/>
              <a:t>Add Azure Replica Wizard</a:t>
            </a:r>
            <a:endParaRPr lang="en-US" sz="2800" noProof="1"/>
          </a:p>
        </p:txBody>
      </p:sp>
      <p:sp>
        <p:nvSpPr>
          <p:cNvPr id="8" name="Text Placeholder 7"/>
          <p:cNvSpPr>
            <a:spLocks noGrp="1"/>
          </p:cNvSpPr>
          <p:nvPr>
            <p:ph type="body" sz="quarter" idx="13"/>
          </p:nvPr>
        </p:nvSpPr>
        <p:spPr/>
        <p:txBody>
          <a:bodyPr/>
          <a:lstStyle/>
          <a:p>
            <a:r>
              <a:rPr lang="en-US" smtClean="0"/>
              <a:t>Availability Groups in SQL Server 2014</a:t>
            </a:r>
            <a:endParaRPr lang="en-US" dirty="0"/>
          </a:p>
        </p:txBody>
      </p:sp>
    </p:spTree>
    <p:extLst>
      <p:ext uri="{BB962C8B-B14F-4D97-AF65-F5344CB8AC3E}">
        <p14:creationId xmlns:p14="http://schemas.microsoft.com/office/powerpoint/2010/main" val="2602547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AlwaysOn</a:t>
            </a:r>
            <a:endParaRPr lang="en-US" dirty="0"/>
          </a:p>
        </p:txBody>
      </p:sp>
      <p:sp>
        <p:nvSpPr>
          <p:cNvPr id="7" name="Content Placeholder 6"/>
          <p:cNvSpPr>
            <a:spLocks noGrp="1"/>
          </p:cNvSpPr>
          <p:nvPr>
            <p:ph idx="1"/>
          </p:nvPr>
        </p:nvSpPr>
        <p:spPr/>
        <p:txBody>
          <a:bodyPr>
            <a:normAutofit/>
          </a:bodyPr>
          <a:lstStyle/>
          <a:p>
            <a:r>
              <a:rPr lang="it-IT" sz="2800" noProof="1" smtClean="0"/>
              <a:t>Up to </a:t>
            </a:r>
            <a:r>
              <a:rPr lang="it-IT" sz="2800" noProof="1"/>
              <a:t>3 synchronous secondary </a:t>
            </a:r>
            <a:r>
              <a:rPr lang="it-IT" sz="2800" noProof="1" smtClean="0"/>
              <a:t>replicas (was 2)</a:t>
            </a:r>
          </a:p>
          <a:p>
            <a:r>
              <a:rPr lang="it-IT" sz="2800" noProof="1" smtClean="0"/>
              <a:t>DTC Support</a:t>
            </a:r>
          </a:p>
          <a:p>
            <a:r>
              <a:rPr lang="it-IT" sz="2800" noProof="1" smtClean="0"/>
              <a:t>Round robin balancing of secondary replicas</a:t>
            </a:r>
            <a:endParaRPr lang="it-IT" sz="2400" noProof="1" smtClean="0"/>
          </a:p>
        </p:txBody>
      </p:sp>
      <p:sp>
        <p:nvSpPr>
          <p:cNvPr id="8" name="Text Placeholder 7"/>
          <p:cNvSpPr>
            <a:spLocks noGrp="1"/>
          </p:cNvSpPr>
          <p:nvPr>
            <p:ph type="body" sz="quarter" idx="13"/>
          </p:nvPr>
        </p:nvSpPr>
        <p:spPr/>
        <p:txBody>
          <a:bodyPr/>
          <a:lstStyle/>
          <a:p>
            <a:r>
              <a:rPr lang="en-US" dirty="0" smtClean="0"/>
              <a:t>Availability Groups in SQL Server 2016</a:t>
            </a:r>
            <a:endParaRPr lang="en-US" dirty="0"/>
          </a:p>
        </p:txBody>
      </p:sp>
    </p:spTree>
    <p:extLst>
      <p:ext uri="{BB962C8B-B14F-4D97-AF65-F5344CB8AC3E}">
        <p14:creationId xmlns:p14="http://schemas.microsoft.com/office/powerpoint/2010/main" val="22686895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smtClean="0"/>
              <a:t>AlwaysOn</a:t>
            </a:r>
            <a:endParaRPr lang="en-US" dirty="0" smtClean="0"/>
          </a:p>
        </p:txBody>
      </p:sp>
      <p:sp>
        <p:nvSpPr>
          <p:cNvPr id="46088" name="Content Placeholder 2"/>
          <p:cNvSpPr>
            <a:spLocks noGrp="1"/>
          </p:cNvSpPr>
          <p:nvPr>
            <p:ph idx="1"/>
          </p:nvPr>
        </p:nvSpPr>
        <p:spPr/>
        <p:txBody>
          <a:bodyPr>
            <a:normAutofit/>
          </a:bodyPr>
          <a:lstStyle/>
          <a:p>
            <a:r>
              <a:rPr lang="en-US" sz="2800" dirty="0" smtClean="0"/>
              <a:t>Server Core</a:t>
            </a:r>
          </a:p>
          <a:p>
            <a:r>
              <a:rPr lang="en-US" sz="2800" dirty="0" smtClean="0"/>
              <a:t>Log Shipping (except on Express)</a:t>
            </a:r>
          </a:p>
          <a:p>
            <a:r>
              <a:rPr lang="en-US" sz="2800" dirty="0" smtClean="0"/>
              <a:t>Database Mirroring</a:t>
            </a:r>
          </a:p>
          <a:p>
            <a:pPr lvl="1"/>
            <a:r>
              <a:rPr lang="en-US" sz="2400" dirty="0" smtClean="0"/>
              <a:t>Deprecated!</a:t>
            </a:r>
          </a:p>
          <a:p>
            <a:pPr lvl="1"/>
            <a:r>
              <a:rPr lang="en-US" sz="2400" dirty="0" smtClean="0"/>
              <a:t>Synchronous only for BI/Standard</a:t>
            </a:r>
          </a:p>
          <a:p>
            <a:pPr lvl="1"/>
            <a:r>
              <a:rPr lang="en-US" sz="2400" dirty="0" smtClean="0"/>
              <a:t>Witness only for Web/Express</a:t>
            </a:r>
          </a:p>
          <a:p>
            <a:r>
              <a:rPr lang="en-US" sz="2800" dirty="0" smtClean="0"/>
              <a:t>Failover Clustering Instance</a:t>
            </a:r>
          </a:p>
          <a:p>
            <a:pPr lvl="1"/>
            <a:r>
              <a:rPr lang="en-US" sz="2400" dirty="0" smtClean="0"/>
              <a:t>2 nodes for BI/Standard</a:t>
            </a:r>
          </a:p>
          <a:p>
            <a:r>
              <a:rPr lang="en-US" sz="2800" dirty="0" smtClean="0"/>
              <a:t>Purely passive nodes licensing as in 2008</a:t>
            </a:r>
          </a:p>
        </p:txBody>
      </p:sp>
      <p:sp>
        <p:nvSpPr>
          <p:cNvPr id="88068" name="Text Placeholder 1"/>
          <p:cNvSpPr>
            <a:spLocks noGrp="1"/>
          </p:cNvSpPr>
          <p:nvPr>
            <p:ph type="body" sz="quarter" idx="13"/>
          </p:nvPr>
        </p:nvSpPr>
        <p:spPr>
          <a:xfrm>
            <a:off x="714375" y="1096963"/>
            <a:ext cx="7972425" cy="393700"/>
          </a:xfrm>
        </p:spPr>
        <p:txBody>
          <a:bodyPr/>
          <a:lstStyle/>
          <a:p>
            <a:r>
              <a:rPr lang="en-US" smtClean="0"/>
              <a:t>Minimum HA/DR support for non Enterprise editions</a:t>
            </a:r>
            <a:endParaRPr lang="en-US" dirty="0" smtClean="0"/>
          </a:p>
        </p:txBody>
      </p:sp>
    </p:spTree>
    <p:extLst>
      <p:ext uri="{BB962C8B-B14F-4D97-AF65-F5344CB8AC3E}">
        <p14:creationId xmlns:p14="http://schemas.microsoft.com/office/powerpoint/2010/main" val="2008725194"/>
      </p:ext>
    </p:extLst>
  </p:cSld>
  <p:clrMapOvr>
    <a:masterClrMapping/>
  </p:clrMapOvr>
  <p:transition spd="slow"/>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AlwaysOn</a:t>
            </a:r>
            <a:endParaRPr lang="it-IT" dirty="0"/>
          </a:p>
        </p:txBody>
      </p:sp>
      <p:sp>
        <p:nvSpPr>
          <p:cNvPr id="3" name="Text Placeholder 2"/>
          <p:cNvSpPr>
            <a:spLocks noGrp="1"/>
          </p:cNvSpPr>
          <p:nvPr>
            <p:ph idx="1"/>
          </p:nvPr>
        </p:nvSpPr>
        <p:spPr/>
        <p:txBody>
          <a:bodyPr>
            <a:normAutofit/>
          </a:bodyPr>
          <a:lstStyle/>
          <a:p>
            <a:r>
              <a:rPr lang="en-US" sz="2800" dirty="0" smtClean="0"/>
              <a:t>Database Mirroring</a:t>
            </a:r>
          </a:p>
          <a:p>
            <a:pPr lvl="1"/>
            <a:r>
              <a:rPr lang="en-US" sz="2400" dirty="0" smtClean="0"/>
              <a:t>VPN not needed for domain</a:t>
            </a:r>
            <a:br>
              <a:rPr lang="en-US" sz="2400" dirty="0" smtClean="0"/>
            </a:br>
            <a:r>
              <a:rPr lang="en-US" sz="2400" dirty="0" smtClean="0"/>
              <a:t>authentication</a:t>
            </a:r>
          </a:p>
          <a:p>
            <a:pPr lvl="1"/>
            <a:r>
              <a:rPr lang="en-US" sz="2400" dirty="0" smtClean="0"/>
              <a:t>Can use certificate based</a:t>
            </a:r>
            <a:br>
              <a:rPr lang="en-US" sz="2400" dirty="0" smtClean="0"/>
            </a:br>
            <a:r>
              <a:rPr lang="en-US" sz="2400" dirty="0" smtClean="0"/>
              <a:t>authentication</a:t>
            </a:r>
          </a:p>
          <a:p>
            <a:endParaRPr lang="en-US" sz="2800" dirty="0" smtClean="0"/>
          </a:p>
          <a:p>
            <a:endParaRPr lang="en-US" sz="2800" dirty="0" smtClean="0"/>
          </a:p>
          <a:p>
            <a:r>
              <a:rPr lang="en-US" sz="2800" dirty="0" smtClean="0"/>
              <a:t>Log Shipping</a:t>
            </a:r>
            <a:endParaRPr lang="en-US" sz="2800" dirty="0"/>
          </a:p>
        </p:txBody>
      </p:sp>
      <p:sp>
        <p:nvSpPr>
          <p:cNvPr id="8" name="Text Placeholder 7"/>
          <p:cNvSpPr>
            <a:spLocks noGrp="1"/>
          </p:cNvSpPr>
          <p:nvPr>
            <p:ph type="body" sz="quarter" idx="13"/>
          </p:nvPr>
        </p:nvSpPr>
        <p:spPr>
          <a:xfrm>
            <a:off x="714375" y="1096963"/>
            <a:ext cx="7972425" cy="393700"/>
          </a:xfrm>
        </p:spPr>
        <p:txBody>
          <a:bodyPr/>
          <a:lstStyle/>
          <a:p>
            <a:r>
              <a:rPr lang="en-US" smtClean="0"/>
              <a:t>Other Hybrid Cloud Scenarios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133" y="1808562"/>
            <a:ext cx="2914028" cy="1341379"/>
          </a:xfrm>
          <a:prstGeom prst="rect">
            <a:avLst/>
          </a:prstGeom>
          <a:noFill/>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7095" y="4054812"/>
            <a:ext cx="2954162" cy="1566174"/>
          </a:xfrm>
          <a:prstGeom prst="rect">
            <a:avLst/>
          </a:prstGeom>
        </p:spPr>
      </p:pic>
      <p:sp>
        <p:nvSpPr>
          <p:cNvPr id="6" name="TextBox 5"/>
          <p:cNvSpPr txBox="1"/>
          <p:nvPr/>
        </p:nvSpPr>
        <p:spPr>
          <a:xfrm>
            <a:off x="6081289" y="3198160"/>
            <a:ext cx="2271713" cy="71652"/>
          </a:xfrm>
          <a:prstGeom prst="rect">
            <a:avLst/>
          </a:prstGeom>
          <a:noFill/>
          <a:effectLst/>
        </p:spPr>
        <p:txBody>
          <a:bodyPr vert="horz" wrap="square" lIns="51435" tIns="0" rIns="51435" bIns="0" rtlCol="0" anchor="ctr" anchorCtr="0">
            <a:noAutofit/>
            <a:scene3d>
              <a:camera prst="orthographicFront"/>
              <a:lightRig rig="threePt" dir="t">
                <a:rot lat="0" lon="0" rev="4800000"/>
              </a:lightRig>
            </a:scene3d>
            <a:sp3d prstMaterial="matte">
              <a:bevelT w="50800" h="10160"/>
            </a:sp3d>
          </a:bodyPr>
          <a:lstStyle/>
          <a:p>
            <a:pPr>
              <a:spcBef>
                <a:spcPct val="0"/>
              </a:spcBef>
            </a:pPr>
            <a:r>
              <a:rPr lang="en-GB" sz="563" b="1" dirty="0">
                <a:solidFill>
                  <a:schemeClr val="bg1">
                    <a:lumMod val="50000"/>
                  </a:schemeClr>
                </a:solidFill>
                <a:latin typeface="Corbel"/>
                <a:ea typeface="+mj-ea"/>
                <a:cs typeface="+mj-cs"/>
              </a:rPr>
              <a:t>Image source: </a:t>
            </a:r>
            <a:r>
              <a:rPr lang="en-GB" sz="563" b="1" dirty="0">
                <a:solidFill>
                  <a:schemeClr val="bg1">
                    <a:lumMod val="50000"/>
                  </a:schemeClr>
                </a:solidFill>
                <a:latin typeface="Corbel"/>
                <a:ea typeface="+mj-ea"/>
                <a:cs typeface="+mj-cs"/>
                <a:hlinkClick r:id="rId4"/>
              </a:rPr>
              <a:t>http://msdn.microsoft.com/en-us/library/jj870962.aspx</a:t>
            </a:r>
            <a:r>
              <a:rPr lang="en-GB" sz="563" b="1" dirty="0">
                <a:solidFill>
                  <a:schemeClr val="bg1">
                    <a:lumMod val="50000"/>
                  </a:schemeClr>
                </a:solidFill>
                <a:latin typeface="Corbel"/>
                <a:ea typeface="+mj-ea"/>
                <a:cs typeface="+mj-cs"/>
              </a:rPr>
              <a:t> </a:t>
            </a:r>
          </a:p>
        </p:txBody>
      </p:sp>
      <p:sp>
        <p:nvSpPr>
          <p:cNvPr id="7" name="TextBox 6"/>
          <p:cNvSpPr txBox="1"/>
          <p:nvPr/>
        </p:nvSpPr>
        <p:spPr>
          <a:xfrm>
            <a:off x="6058319" y="5803568"/>
            <a:ext cx="2271713" cy="71652"/>
          </a:xfrm>
          <a:prstGeom prst="rect">
            <a:avLst/>
          </a:prstGeom>
          <a:noFill/>
          <a:effectLst/>
        </p:spPr>
        <p:txBody>
          <a:bodyPr vert="horz" wrap="square" lIns="51435" tIns="0" rIns="51435" bIns="0" rtlCol="0" anchor="ctr" anchorCtr="0">
            <a:noAutofit/>
            <a:scene3d>
              <a:camera prst="orthographicFront"/>
              <a:lightRig rig="threePt" dir="t">
                <a:rot lat="0" lon="0" rev="4800000"/>
              </a:lightRig>
            </a:scene3d>
            <a:sp3d prstMaterial="matte">
              <a:bevelT w="50800" h="10160"/>
            </a:sp3d>
          </a:bodyPr>
          <a:lstStyle/>
          <a:p>
            <a:pPr>
              <a:spcBef>
                <a:spcPct val="0"/>
              </a:spcBef>
            </a:pPr>
            <a:r>
              <a:rPr lang="en-GB" sz="563" b="1" dirty="0">
                <a:solidFill>
                  <a:schemeClr val="bg1">
                    <a:lumMod val="50000"/>
                  </a:schemeClr>
                </a:solidFill>
                <a:latin typeface="Corbel"/>
                <a:ea typeface="+mj-ea"/>
                <a:cs typeface="+mj-cs"/>
              </a:rPr>
              <a:t>Image source: </a:t>
            </a:r>
            <a:r>
              <a:rPr lang="en-GB" sz="563" b="1" dirty="0">
                <a:solidFill>
                  <a:schemeClr val="bg1">
                    <a:lumMod val="50000"/>
                  </a:schemeClr>
                </a:solidFill>
                <a:latin typeface="Corbel"/>
                <a:ea typeface="+mj-ea"/>
                <a:cs typeface="+mj-cs"/>
                <a:hlinkClick r:id="rId4"/>
              </a:rPr>
              <a:t>http://msdn.microsoft.com/en-us/library/jj870962.aspx</a:t>
            </a:r>
            <a:r>
              <a:rPr lang="en-GB" sz="563" b="1" dirty="0">
                <a:solidFill>
                  <a:schemeClr val="bg1">
                    <a:lumMod val="50000"/>
                  </a:schemeClr>
                </a:solidFill>
                <a:latin typeface="Corbel"/>
                <a:ea typeface="+mj-ea"/>
                <a:cs typeface="+mj-cs"/>
              </a:rPr>
              <a:t> </a:t>
            </a:r>
          </a:p>
        </p:txBody>
      </p:sp>
    </p:spTree>
    <p:extLst>
      <p:ext uri="{BB962C8B-B14F-4D97-AF65-F5344CB8AC3E}">
        <p14:creationId xmlns:p14="http://schemas.microsoft.com/office/powerpoint/2010/main" val="1250990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AlwaysOn AG</a:t>
            </a:r>
            <a:endParaRPr lang="it-IT" dirty="0"/>
          </a:p>
        </p:txBody>
      </p:sp>
      <p:sp>
        <p:nvSpPr>
          <p:cNvPr id="4" name="Text Placeholder 3"/>
          <p:cNvSpPr>
            <a:spLocks noGrp="1"/>
          </p:cNvSpPr>
          <p:nvPr>
            <p:ph type="body" sz="quarter" idx="13"/>
          </p:nvPr>
        </p:nvSpPr>
        <p:spPr>
          <a:xfrm>
            <a:off x="714375" y="1096963"/>
            <a:ext cx="7972425" cy="393700"/>
          </a:xfrm>
        </p:spPr>
        <p:txBody>
          <a:bodyPr/>
          <a:lstStyle/>
          <a:p>
            <a:r>
              <a:rPr lang="en-US" smtClean="0"/>
              <a:t>AG+Log Shipping Scenario</a:t>
            </a:r>
            <a:endParaRPr lang="en-US" dirty="0"/>
          </a:p>
        </p:txBody>
      </p:sp>
      <p:sp>
        <p:nvSpPr>
          <p:cNvPr id="7" name="Rectangle 14"/>
          <p:cNvSpPr>
            <a:spLocks noChangeArrowheads="1"/>
          </p:cNvSpPr>
          <p:nvPr/>
        </p:nvSpPr>
        <p:spPr bwMode="auto">
          <a:xfrm>
            <a:off x="2321573" y="5006990"/>
            <a:ext cx="49580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200" dirty="0">
                <a:latin typeface="Segoe UI" pitchFamily="34" charset="0"/>
                <a:ea typeface="Segoe UI" pitchFamily="34" charset="0"/>
                <a:cs typeface="Segoe UI" pitchFamily="34" charset="0"/>
              </a:rPr>
              <a:t>http://technet.microsoft.com/en-us/library/dn635313(v=office.15).aspx</a:t>
            </a:r>
          </a:p>
        </p:txBody>
      </p:sp>
      <p:pic>
        <p:nvPicPr>
          <p:cNvPr id="10"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1600" y="2520156"/>
            <a:ext cx="6400800" cy="2686050"/>
          </a:xfrm>
          <a:prstGeom prst="rect">
            <a:avLst/>
          </a:prstGeom>
        </p:spPr>
      </p:pic>
    </p:spTree>
    <p:extLst>
      <p:ext uri="{BB962C8B-B14F-4D97-AF65-F5344CB8AC3E}">
        <p14:creationId xmlns:p14="http://schemas.microsoft.com/office/powerpoint/2010/main" val="23503879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AlwaysOn</a:t>
            </a:r>
            <a:endParaRPr lang="en-US" dirty="0"/>
          </a:p>
        </p:txBody>
      </p:sp>
      <p:sp>
        <p:nvSpPr>
          <p:cNvPr id="7" name="Content Placeholder 6"/>
          <p:cNvSpPr>
            <a:spLocks noGrp="1"/>
          </p:cNvSpPr>
          <p:nvPr>
            <p:ph idx="1"/>
          </p:nvPr>
        </p:nvSpPr>
        <p:spPr/>
        <p:txBody>
          <a:bodyPr>
            <a:normAutofit/>
          </a:bodyPr>
          <a:lstStyle/>
          <a:p>
            <a:r>
              <a:rPr lang="it-IT" sz="2400" noProof="1" smtClean="0"/>
              <a:t>Software Assurance needed for passive servers</a:t>
            </a:r>
            <a:endParaRPr lang="en-US" sz="2400" noProof="1" smtClean="0"/>
          </a:p>
          <a:p>
            <a:pPr lvl="1"/>
            <a:r>
              <a:rPr lang="en-US" sz="2000" noProof="1" smtClean="0"/>
              <a:t>“</a:t>
            </a:r>
            <a:r>
              <a:rPr lang="en-US" sz="2000" dirty="0" smtClean="0"/>
              <a:t>Beginning with SQL Server 2014, each active server licensed with SA coverage allows the installation of a single passive server used for fail-over support.”</a:t>
            </a:r>
          </a:p>
          <a:p>
            <a:pPr lvl="1"/>
            <a:r>
              <a:rPr lang="en-US" sz="2000" noProof="1" smtClean="0"/>
              <a:t>“The active server license (s) must be covered with SA, and allow for one passive secondary SQL Server, with up to the same amount of compute as the licensed active server, only.”</a:t>
            </a:r>
          </a:p>
          <a:p>
            <a:pPr lvl="1"/>
            <a:r>
              <a:rPr lang="it-IT" sz="2000" noProof="1" smtClean="0"/>
              <a:t>Impacts everything: log shipping, mirroring, AG</a:t>
            </a:r>
          </a:p>
          <a:p>
            <a:pPr lvl="1"/>
            <a:r>
              <a:rPr lang="it-IT" sz="2000" noProof="1" smtClean="0"/>
              <a:t>From SQL Server 2014 Licensing Datasheet</a:t>
            </a:r>
            <a:endParaRPr lang="en-US" sz="2000" noProof="1" smtClean="0"/>
          </a:p>
          <a:p>
            <a:pPr lvl="2"/>
            <a:r>
              <a:rPr lang="en-US" sz="1800" noProof="1" smtClean="0">
                <a:hlinkClick r:id="rId2"/>
              </a:rPr>
              <a:t>http://download.microsoft.com/download/6/6/F/66FF3259-1466-4BBA-A505-2E3DA5B2B1FA/SQL_Server_2014_Licensing_Datasheet.pdf</a:t>
            </a:r>
            <a:r>
              <a:rPr lang="en-US" sz="1800" noProof="1" smtClean="0"/>
              <a:t> </a:t>
            </a:r>
            <a:endParaRPr lang="en-US" sz="1800" noProof="1"/>
          </a:p>
        </p:txBody>
      </p:sp>
      <p:sp>
        <p:nvSpPr>
          <p:cNvPr id="8" name="Text Placeholder 7"/>
          <p:cNvSpPr>
            <a:spLocks noGrp="1"/>
          </p:cNvSpPr>
          <p:nvPr>
            <p:ph type="body" sz="quarter" idx="13"/>
          </p:nvPr>
        </p:nvSpPr>
        <p:spPr>
          <a:xfrm>
            <a:off x="714375" y="1096963"/>
            <a:ext cx="7972425" cy="393700"/>
          </a:xfrm>
        </p:spPr>
        <p:txBody>
          <a:bodyPr/>
          <a:lstStyle/>
          <a:p>
            <a:r>
              <a:rPr lang="en-US" smtClean="0"/>
              <a:t>Change in licensing</a:t>
            </a:r>
            <a:endParaRPr lang="en-US" dirty="0"/>
          </a:p>
        </p:txBody>
      </p:sp>
    </p:spTree>
    <p:extLst>
      <p:ext uri="{BB962C8B-B14F-4D97-AF65-F5344CB8AC3E}">
        <p14:creationId xmlns:p14="http://schemas.microsoft.com/office/powerpoint/2010/main" val="1476564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it-IT" smtClean="0"/>
              <a:t>AlwaysOn</a:t>
            </a:r>
            <a:endParaRPr lang="en-US" smtClean="0"/>
          </a:p>
        </p:txBody>
      </p:sp>
      <p:sp>
        <p:nvSpPr>
          <p:cNvPr id="11" name="Content Placeholder 10"/>
          <p:cNvSpPr>
            <a:spLocks noGrp="1"/>
          </p:cNvSpPr>
          <p:nvPr>
            <p:ph idx="1"/>
          </p:nvPr>
        </p:nvSpPr>
        <p:spPr/>
        <p:txBody>
          <a:bodyPr>
            <a:normAutofit fontScale="92500" lnSpcReduction="10000"/>
          </a:bodyPr>
          <a:lstStyle/>
          <a:p>
            <a:r>
              <a:rPr lang="en-US" dirty="0" smtClean="0"/>
              <a:t>Books Online</a:t>
            </a:r>
          </a:p>
          <a:p>
            <a:r>
              <a:rPr lang="en-US" dirty="0" smtClean="0"/>
              <a:t>SQL AlwaysOn Blog</a:t>
            </a:r>
          </a:p>
          <a:p>
            <a:pPr lvl="1"/>
            <a:r>
              <a:rPr lang="en-US" dirty="0" smtClean="0">
                <a:hlinkClick r:id="rId2"/>
              </a:rPr>
              <a:t>http://blogs.msdn.com/b/sqlalwayson</a:t>
            </a:r>
            <a:endParaRPr lang="en-US" dirty="0" smtClean="0"/>
          </a:p>
          <a:p>
            <a:r>
              <a:rPr lang="en-US" dirty="0" smtClean="0"/>
              <a:t>CSS SQL Server Engineers</a:t>
            </a:r>
          </a:p>
          <a:p>
            <a:pPr lvl="1"/>
            <a:r>
              <a:rPr lang="en-US" dirty="0" smtClean="0">
                <a:hlinkClick r:id="rId3"/>
              </a:rPr>
              <a:t>http://blogs.msdn.com/b/psssql/archive/tags/alwayson</a:t>
            </a:r>
            <a:endParaRPr lang="en-US" dirty="0" smtClean="0"/>
          </a:p>
          <a:p>
            <a:r>
              <a:rPr lang="en-US" dirty="0" smtClean="0"/>
              <a:t>SQL CAT</a:t>
            </a:r>
          </a:p>
          <a:p>
            <a:pPr lvl="1"/>
            <a:r>
              <a:rPr lang="en-US" dirty="0" smtClean="0">
                <a:hlinkClick r:id="rId4"/>
              </a:rPr>
              <a:t>http://sqlcat.com</a:t>
            </a:r>
            <a:endParaRPr lang="en-US" dirty="0" smtClean="0"/>
          </a:p>
          <a:p>
            <a:r>
              <a:rPr lang="en-US" dirty="0" smtClean="0"/>
              <a:t>Previously named HADRON</a:t>
            </a:r>
          </a:p>
          <a:p>
            <a:pPr lvl="1"/>
            <a:r>
              <a:rPr lang="en-US" dirty="0" smtClean="0"/>
              <a:t>Keep in mind when searching articles</a:t>
            </a:r>
          </a:p>
          <a:p>
            <a:pPr lvl="1"/>
            <a:r>
              <a:rPr lang="en-US" dirty="0" smtClean="0"/>
              <a:t>Still present in some DMVs (_</a:t>
            </a:r>
            <a:r>
              <a:rPr lang="en-US" dirty="0" err="1" smtClean="0"/>
              <a:t>hadr</a:t>
            </a:r>
            <a:r>
              <a:rPr lang="en-US" dirty="0" smtClean="0"/>
              <a:t>_)</a:t>
            </a:r>
            <a:endParaRPr lang="en-US" dirty="0"/>
          </a:p>
        </p:txBody>
      </p:sp>
      <p:sp>
        <p:nvSpPr>
          <p:cNvPr id="89092" name="Text Placeholder 3"/>
          <p:cNvSpPr>
            <a:spLocks noGrp="1"/>
          </p:cNvSpPr>
          <p:nvPr>
            <p:ph type="body" sz="quarter" idx="13"/>
          </p:nvPr>
        </p:nvSpPr>
        <p:spPr/>
        <p:txBody>
          <a:bodyPr/>
          <a:lstStyle/>
          <a:p>
            <a:r>
              <a:rPr lang="it-IT" smtClean="0"/>
              <a:t>AG Main Resources</a:t>
            </a:r>
            <a:endParaRPr lang="en-US" dirty="0" smtClean="0"/>
          </a:p>
        </p:txBody>
      </p:sp>
    </p:spTree>
    <p:extLst>
      <p:ext uri="{BB962C8B-B14F-4D97-AF65-F5344CB8AC3E}">
        <p14:creationId xmlns:p14="http://schemas.microsoft.com/office/powerpoint/2010/main" val="1615903249"/>
      </p:ext>
    </p:extLst>
  </p:cSld>
  <p:clrMapOvr>
    <a:masterClrMapping/>
  </p:clrMapOvr>
  <p:transition spd="slow"/>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it-IT" smtClean="0"/>
              <a:t>AlwaysOn</a:t>
            </a:r>
            <a:endParaRPr lang="en-US" dirty="0" smtClean="0"/>
          </a:p>
        </p:txBody>
      </p:sp>
      <p:sp>
        <p:nvSpPr>
          <p:cNvPr id="11" name="Content Placeholder 10"/>
          <p:cNvSpPr>
            <a:spLocks noGrp="1"/>
          </p:cNvSpPr>
          <p:nvPr>
            <p:ph idx="1"/>
          </p:nvPr>
        </p:nvSpPr>
        <p:spPr/>
        <p:txBody>
          <a:bodyPr>
            <a:normAutofit fontScale="47500" lnSpcReduction="20000"/>
          </a:bodyPr>
          <a:lstStyle/>
          <a:p>
            <a:r>
              <a:rPr lang="en-US" smtClean="0"/>
              <a:t>AlwaysOn Architecture Guide: Building a High Availability and Disaster Recovery Solution by Using AlwaysOn Availability Groups</a:t>
            </a:r>
          </a:p>
          <a:p>
            <a:pPr lvl="1"/>
            <a:r>
              <a:rPr lang="en-US" smtClean="0">
                <a:hlinkClick r:id="rId2"/>
              </a:rPr>
              <a:t>http://msdn.microsoft.com/en-us/library/jj191711.aspx</a:t>
            </a:r>
            <a:endParaRPr lang="en-US" smtClean="0"/>
          </a:p>
          <a:p>
            <a:r>
              <a:rPr lang="en-US" smtClean="0"/>
              <a:t>AlwaysOn Architecture Guide: Building a High Availability and Disaster Recovery Solution by Using Failover Cluster Instances and Availability Groups</a:t>
            </a:r>
          </a:p>
          <a:p>
            <a:pPr lvl="1"/>
            <a:r>
              <a:rPr lang="en-US" smtClean="0">
                <a:hlinkClick r:id="rId3"/>
              </a:rPr>
              <a:t>http://msdn.microsoft.com/en-us/library/jj215886.aspx</a:t>
            </a:r>
            <a:endParaRPr lang="en-US" smtClean="0"/>
          </a:p>
          <a:p>
            <a:r>
              <a:rPr lang="en-US" smtClean="0"/>
              <a:t>AlwaysOn Solution Guide: Offloading Read-Only Workloads to Secondary Replicas</a:t>
            </a:r>
          </a:p>
          <a:p>
            <a:pPr lvl="1"/>
            <a:r>
              <a:rPr lang="en-US" smtClean="0">
                <a:hlinkClick r:id="rId4"/>
              </a:rPr>
              <a:t>http://msdn.microsoft.com/en-us/library/jj542414.aspx</a:t>
            </a:r>
            <a:endParaRPr lang="en-US" smtClean="0"/>
          </a:p>
          <a:p>
            <a:r>
              <a:rPr lang="en-US" smtClean="0"/>
              <a:t>Cross-cluster Migration of AlwaysOn Availability Groups for Operating System Upgrades</a:t>
            </a:r>
          </a:p>
          <a:p>
            <a:pPr lvl="1"/>
            <a:r>
              <a:rPr lang="en-US" smtClean="0">
                <a:hlinkClick r:id="rId5"/>
              </a:rPr>
              <a:t>http://msdn.microsoft.com/en-us/library/jj873730.aspx</a:t>
            </a:r>
            <a:endParaRPr lang="en-US" smtClean="0"/>
          </a:p>
          <a:p>
            <a:r>
              <a:rPr lang="en-US" smtClean="0"/>
              <a:t>Microsoft SQL Server AlwaysOn Solutions Guide for High Availability and Disaster Recovery</a:t>
            </a:r>
          </a:p>
          <a:p>
            <a:pPr lvl="1"/>
            <a:r>
              <a:rPr lang="en-US" smtClean="0">
                <a:hlinkClick r:id="rId6"/>
              </a:rPr>
              <a:t>http://msdn.microsoft.com/en-us/library/hh781257.aspx</a:t>
            </a:r>
            <a:endParaRPr lang="en-US" smtClean="0"/>
          </a:p>
          <a:p>
            <a:r>
              <a:rPr lang="en-US" smtClean="0"/>
              <a:t>Migration Guide: Migrating to AlwaysOn Availability Groups from Prior Deployments Combining Database Mirroring and Log Shipping</a:t>
            </a:r>
          </a:p>
          <a:p>
            <a:pPr lvl="1"/>
            <a:r>
              <a:rPr lang="en-US" smtClean="0">
                <a:hlinkClick r:id="rId7"/>
              </a:rPr>
              <a:t>http://msdn.microsoft.com/en-us/library/jj635217.aspx</a:t>
            </a:r>
            <a:endParaRPr lang="en-US" smtClean="0"/>
          </a:p>
          <a:p>
            <a:r>
              <a:rPr lang="en-US" smtClean="0"/>
              <a:t>Multisite Failover Cluster Instance</a:t>
            </a:r>
          </a:p>
          <a:p>
            <a:pPr lvl="1"/>
            <a:r>
              <a:rPr lang="en-US" smtClean="0">
                <a:hlinkClick r:id="rId8"/>
              </a:rPr>
              <a:t>http://sqlcat.com/sqlcat/b/whitepapers/archive/2011/12/22/sql-server-2012-alwayson_3a00_-multisite-failover-cluster-instance.aspx</a:t>
            </a:r>
            <a:endParaRPr lang="en-US" smtClean="0"/>
          </a:p>
          <a:p>
            <a:r>
              <a:rPr lang="en-US" smtClean="0"/>
              <a:t>SQL Server 2012 AlwaysOn High Availability and Disaster Recovery Design Patterns</a:t>
            </a:r>
          </a:p>
          <a:p>
            <a:pPr lvl="1"/>
            <a:r>
              <a:rPr lang="en-US" smtClean="0">
                <a:hlinkClick r:id="rId9"/>
              </a:rPr>
              <a:t>http://sqlcat.com/sqlcat/b/msdnmirror/archive/2011/12/22/sql-server-2012-alwayson-high-availability-and-disaster-recovery-design-patterns.aspx</a:t>
            </a:r>
            <a:endParaRPr lang="en-US" smtClean="0"/>
          </a:p>
          <a:p>
            <a:pPr lvl="1"/>
            <a:endParaRPr lang="en-US" smtClean="0"/>
          </a:p>
          <a:p>
            <a:endParaRPr lang="en-US" dirty="0" smtClean="0"/>
          </a:p>
        </p:txBody>
      </p:sp>
      <p:sp>
        <p:nvSpPr>
          <p:cNvPr id="89092" name="Text Placeholder 3"/>
          <p:cNvSpPr>
            <a:spLocks noGrp="1"/>
          </p:cNvSpPr>
          <p:nvPr>
            <p:ph type="body" sz="quarter" idx="13"/>
          </p:nvPr>
        </p:nvSpPr>
        <p:spPr/>
        <p:txBody>
          <a:bodyPr/>
          <a:lstStyle/>
          <a:p>
            <a:r>
              <a:rPr lang="en-US" smtClean="0"/>
              <a:t>AG Whitepapers series: AlwaysOn HA/DR architectures and design patterns</a:t>
            </a:r>
            <a:endParaRPr lang="en-US" dirty="0" smtClean="0"/>
          </a:p>
        </p:txBody>
      </p:sp>
    </p:spTree>
    <p:extLst>
      <p:ext uri="{BB962C8B-B14F-4D97-AF65-F5344CB8AC3E}">
        <p14:creationId xmlns:p14="http://schemas.microsoft.com/office/powerpoint/2010/main" val="1045415116"/>
      </p:ext>
    </p:extLst>
  </p:cSld>
  <p:clrMapOvr>
    <a:masterClrMapping/>
  </p:clrMapOvr>
  <p:transition spd="slow"/>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Q&amp;A</a:t>
            </a:r>
            <a:endParaRPr lang="en-US" dirty="0"/>
          </a:p>
        </p:txBody>
      </p:sp>
      <p:sp>
        <p:nvSpPr>
          <p:cNvPr id="3" name="Content Placeholder 2"/>
          <p:cNvSpPr>
            <a:spLocks noGrp="1"/>
          </p:cNvSpPr>
          <p:nvPr>
            <p:ph idx="4294967295"/>
          </p:nvPr>
        </p:nvSpPr>
        <p:spPr>
          <a:xfrm>
            <a:off x="452438" y="1423988"/>
            <a:ext cx="8242300" cy="4695825"/>
          </a:xfrm>
          <a:prstGeom prst="rect">
            <a:avLst/>
          </a:prstGeom>
        </p:spPr>
        <p:txBody>
          <a:bodyPr/>
          <a:lstStyle/>
          <a:p>
            <a:r>
              <a:rPr lang="it-IT" sz="2400" dirty="0" smtClean="0"/>
              <a:t>Domande?</a:t>
            </a:r>
          </a:p>
          <a:p>
            <a:endParaRPr lang="en-US" sz="2400" dirty="0"/>
          </a:p>
        </p:txBody>
      </p:sp>
    </p:spTree>
    <p:extLst>
      <p:ext uri="{BB962C8B-B14F-4D97-AF65-F5344CB8AC3E}">
        <p14:creationId xmlns:p14="http://schemas.microsoft.com/office/powerpoint/2010/main" val="1987210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it-IT" dirty="0" err="1" smtClean="0"/>
              <a:t>Thanks</a:t>
            </a:r>
            <a:r>
              <a:rPr lang="it-IT" dirty="0" smtClean="0"/>
              <a:t>!</a:t>
            </a:r>
            <a:endParaRPr lang="en-US" dirty="0"/>
          </a:p>
        </p:txBody>
      </p:sp>
      <p:sp>
        <p:nvSpPr>
          <p:cNvPr id="8" name="Text Placeholder 7"/>
          <p:cNvSpPr>
            <a:spLocks noGrp="1"/>
          </p:cNvSpPr>
          <p:nvPr>
            <p:ph type="body" idx="1"/>
          </p:nvPr>
        </p:nvSpPr>
        <p:spPr>
          <a:xfrm>
            <a:off x="685800" y="2756647"/>
            <a:ext cx="7772400" cy="1500187"/>
          </a:xfrm>
        </p:spPr>
        <p:txBody>
          <a:bodyPr/>
          <a:lstStyle/>
          <a:p>
            <a:pPr algn="ctr"/>
            <a:r>
              <a:rPr lang="it-IT" dirty="0" smtClean="0"/>
              <a:t>SPEAKERSCORE</a:t>
            </a:r>
          </a:p>
          <a:p>
            <a:pPr algn="ctr"/>
            <a:r>
              <a:rPr lang="it-IT" dirty="0" smtClean="0"/>
              <a:t>http</a:t>
            </a:r>
            <a:r>
              <a:rPr lang="it-IT" dirty="0"/>
              <a:t>://speakerscore.com/MK1T</a:t>
            </a:r>
            <a:endParaRPr lang="en-US" dirty="0"/>
          </a:p>
        </p:txBody>
      </p:sp>
      <p:pic>
        <p:nvPicPr>
          <p:cNvPr id="1026" name="Picture 2" descr="https://si0.twimg.com/profile_images/2284174758/v65oai7fxn47qv9nectx.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41594" y="560080"/>
            <a:ext cx="2533838" cy="2533838"/>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0" y="2756647"/>
            <a:ext cx="9144000" cy="707886"/>
          </a:xfrm>
          <a:prstGeom prst="rect">
            <a:avLst/>
          </a:prstGeom>
          <a:noFill/>
        </p:spPr>
        <p:txBody>
          <a:bodyPr wrap="square" rtlCol="0">
            <a:spAutoFit/>
          </a:bodyPr>
          <a:lstStyle/>
          <a:p>
            <a:pPr algn="ctr"/>
            <a:r>
              <a:rPr lang="en-US" sz="2000" b="1" dirty="0">
                <a:solidFill>
                  <a:srgbClr val="1AB2E8"/>
                </a:solidFill>
              </a:rPr>
              <a:t>#</a:t>
            </a:r>
            <a:r>
              <a:rPr lang="en-US" sz="2000" b="1" dirty="0" err="1" smtClean="0">
                <a:solidFill>
                  <a:srgbClr val="1AB2E8"/>
                </a:solidFill>
              </a:rPr>
              <a:t>sqlsatTorino</a:t>
            </a:r>
            <a:endParaRPr lang="en-US" sz="2000" b="1" dirty="0">
              <a:solidFill>
                <a:srgbClr val="1AB2E8"/>
              </a:solidFill>
            </a:endParaRPr>
          </a:p>
          <a:p>
            <a:pPr algn="ctr"/>
            <a:r>
              <a:rPr lang="en-US" sz="2000" b="1" dirty="0" smtClean="0">
                <a:solidFill>
                  <a:srgbClr val="1AB2E8"/>
                </a:solidFill>
              </a:rPr>
              <a:t>#sqlsat400</a:t>
            </a:r>
            <a:endParaRPr lang="en-US" sz="2000" b="1" dirty="0">
              <a:solidFill>
                <a:srgbClr val="1AB2E8"/>
              </a:solidFill>
            </a:endParaRPr>
          </a:p>
        </p:txBody>
      </p:sp>
    </p:spTree>
    <p:extLst>
      <p:ext uri="{BB962C8B-B14F-4D97-AF65-F5344CB8AC3E}">
        <p14:creationId xmlns:p14="http://schemas.microsoft.com/office/powerpoint/2010/main" val="14583962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AlwaysOn FCI</a:t>
            </a:r>
          </a:p>
        </p:txBody>
      </p:sp>
      <p:graphicFrame>
        <p:nvGraphicFramePr>
          <p:cNvPr id="12" name="Content Placeholder 8"/>
          <p:cNvGraphicFramePr>
            <a:graphicFrameLocks noGrp="1"/>
          </p:cNvGraphicFramePr>
          <p:nvPr>
            <p:ph idx="1"/>
            <p:extLst>
              <p:ext uri="{D42A27DB-BD31-4B8C-83A1-F6EECF244321}">
                <p14:modId xmlns:p14="http://schemas.microsoft.com/office/powerpoint/2010/main" val="1748062212"/>
              </p:ext>
            </p:extLst>
          </p:nvPr>
        </p:nvGraphicFramePr>
        <p:xfrm>
          <a:off x="577811" y="1723617"/>
          <a:ext cx="8223989" cy="3807662"/>
        </p:xfrm>
        <a:graphic>
          <a:graphicData uri="http://schemas.openxmlformats.org/drawingml/2006/table">
            <a:tbl>
              <a:tblPr firstRow="1" bandRow="1">
                <a:tableStyleId>{5C22544A-7EE6-4342-B048-85BDC9FD1C3A}</a:tableStyleId>
              </a:tblPr>
              <a:tblGrid>
                <a:gridCol w="715409"/>
                <a:gridCol w="3861383"/>
                <a:gridCol w="3647197"/>
              </a:tblGrid>
              <a:tr h="336700">
                <a:tc>
                  <a:txBody>
                    <a:bodyPr/>
                    <a:lstStyle/>
                    <a:p>
                      <a:r>
                        <a:rPr lang="en-US" sz="1200" noProof="0" dirty="0" smtClean="0"/>
                        <a:t>Level</a:t>
                      </a:r>
                      <a:endParaRPr lang="en-US" sz="1200" noProof="0" dirty="0"/>
                    </a:p>
                  </a:txBody>
                  <a:tcPr marL="128672" marR="128672" marT="34286" marB="34286"/>
                </a:tc>
                <a:tc>
                  <a:txBody>
                    <a:bodyPr/>
                    <a:lstStyle/>
                    <a:p>
                      <a:r>
                        <a:rPr lang="en-US" sz="1200" noProof="0" dirty="0" smtClean="0"/>
                        <a:t>Condition</a:t>
                      </a:r>
                      <a:endParaRPr lang="en-US" sz="1200" noProof="0" dirty="0"/>
                    </a:p>
                  </a:txBody>
                  <a:tcPr marL="128672" marR="128672" marT="34286" marB="34286"/>
                </a:tc>
                <a:tc>
                  <a:txBody>
                    <a:bodyPr/>
                    <a:lstStyle/>
                    <a:p>
                      <a:r>
                        <a:rPr lang="en-US" sz="1200" noProof="0" dirty="0" smtClean="0"/>
                        <a:t>Description</a:t>
                      </a:r>
                      <a:endParaRPr lang="en-US" sz="1200" noProof="0" dirty="0"/>
                    </a:p>
                  </a:txBody>
                  <a:tcPr marL="128672" marR="128672" marT="34286" marB="34286"/>
                </a:tc>
              </a:tr>
              <a:tr h="365289">
                <a:tc>
                  <a:txBody>
                    <a:bodyPr/>
                    <a:lstStyle/>
                    <a:p>
                      <a:r>
                        <a:rPr lang="en-US" sz="1400" noProof="0" smtClean="0"/>
                        <a:t>0</a:t>
                      </a:r>
                      <a:endParaRPr lang="en-US" sz="1400" noProof="0"/>
                    </a:p>
                  </a:txBody>
                  <a:tcPr marL="128672" marR="128672" marT="34286" marB="34286"/>
                </a:tc>
                <a:tc>
                  <a:txBody>
                    <a:bodyPr/>
                    <a:lstStyle/>
                    <a:p>
                      <a:r>
                        <a:rPr lang="en-US" sz="1400" noProof="0" dirty="0" smtClean="0"/>
                        <a:t>No automatic failover or restart</a:t>
                      </a:r>
                      <a:endParaRPr lang="en-US" sz="1400" noProof="0" dirty="0"/>
                    </a:p>
                  </a:txBody>
                  <a:tcPr marL="128672" marR="128672" marT="34286" marB="34286"/>
                </a:tc>
                <a:tc>
                  <a:txBody>
                    <a:bodyPr/>
                    <a:lstStyle/>
                    <a:p>
                      <a:r>
                        <a:rPr lang="en-US" sz="1200" noProof="0" dirty="0" smtClean="0"/>
                        <a:t>Never</a:t>
                      </a:r>
                      <a:r>
                        <a:rPr lang="en-US" sz="1200" baseline="0" noProof="0" dirty="0" smtClean="0"/>
                        <a:t> Failover (system maintenance only)</a:t>
                      </a:r>
                      <a:endParaRPr lang="en-US" sz="1200" noProof="0" dirty="0"/>
                    </a:p>
                  </a:txBody>
                  <a:tcPr marL="128672" marR="128672" marT="34286" marB="34286"/>
                </a:tc>
              </a:tr>
              <a:tr h="459757">
                <a:tc>
                  <a:txBody>
                    <a:bodyPr/>
                    <a:lstStyle/>
                    <a:p>
                      <a:r>
                        <a:rPr lang="en-US" sz="1400" noProof="0" smtClean="0"/>
                        <a:t>1</a:t>
                      </a:r>
                      <a:endParaRPr lang="en-US" sz="1400" noProof="0"/>
                    </a:p>
                  </a:txBody>
                  <a:tcPr marL="128672" marR="128672" marT="34286" marB="3428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noProof="0" dirty="0" smtClean="0"/>
                        <a:t>Failover or restart on SQL Server down</a:t>
                      </a:r>
                      <a:endParaRPr lang="en-US" sz="1400" noProof="0" dirty="0"/>
                    </a:p>
                  </a:txBody>
                  <a:tcPr marL="128672" marR="128672" marT="34286" marB="3428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noProof="0" dirty="0" smtClean="0"/>
                        <a:t>Service down</a:t>
                      </a:r>
                      <a:endParaRPr lang="en-US" sz="1200" noProof="0" dirty="0"/>
                    </a:p>
                  </a:txBody>
                  <a:tcPr marL="128672" marR="128672" marT="34286" marB="34286"/>
                </a:tc>
              </a:tr>
              <a:tr h="799701">
                <a:tc>
                  <a:txBody>
                    <a:bodyPr/>
                    <a:lstStyle/>
                    <a:p>
                      <a:r>
                        <a:rPr lang="en-US" sz="1400" noProof="0" smtClean="0"/>
                        <a:t>2</a:t>
                      </a:r>
                      <a:endParaRPr lang="en-US" sz="1400" noProof="0"/>
                    </a:p>
                  </a:txBody>
                  <a:tcPr marL="128672" marR="128672" marT="34286" marB="34286"/>
                </a:tc>
                <a:tc>
                  <a:txBody>
                    <a:bodyPr/>
                    <a:lstStyle/>
                    <a:p>
                      <a:r>
                        <a:rPr lang="en-US" sz="1400" noProof="0" dirty="0" smtClean="0"/>
                        <a:t>Failover or restart on SQL Server unresponsive</a:t>
                      </a:r>
                      <a:endParaRPr lang="en-US" sz="1400" noProof="0" dirty="0"/>
                    </a:p>
                  </a:txBody>
                  <a:tcPr marL="128672" marR="128672" marT="34286" marB="34286"/>
                </a:tc>
                <a:tc>
                  <a:txBody>
                    <a:bodyPr/>
                    <a:lstStyle/>
                    <a:p>
                      <a:r>
                        <a:rPr lang="en-US" sz="1200" noProof="0" dirty="0" smtClean="0"/>
                        <a:t>Server hanged</a:t>
                      </a:r>
                      <a:br>
                        <a:rPr lang="en-US" sz="1200" noProof="0" dirty="0" smtClean="0"/>
                      </a:br>
                      <a:r>
                        <a:rPr lang="en-US" sz="1200" noProof="0" dirty="0" smtClean="0"/>
                        <a:t>(</a:t>
                      </a:r>
                      <a:r>
                        <a:rPr lang="en-US" sz="1200" noProof="0" dirty="0" err="1" smtClean="0"/>
                        <a:t>sp_server_diagnostics</a:t>
                      </a:r>
                      <a:r>
                        <a:rPr lang="en-US" sz="1200" baseline="0" noProof="0" dirty="0" smtClean="0"/>
                        <a:t> </a:t>
                      </a:r>
                      <a:r>
                        <a:rPr lang="en-US" sz="1200" noProof="0" dirty="0" smtClean="0"/>
                        <a:t>not</a:t>
                      </a:r>
                      <a:r>
                        <a:rPr lang="en-US" sz="1200" baseline="0" noProof="0" dirty="0" smtClean="0"/>
                        <a:t> </a:t>
                      </a:r>
                      <a:r>
                        <a:rPr lang="en-US" sz="1200" noProof="0" dirty="0" smtClean="0"/>
                        <a:t>responding</a:t>
                      </a:r>
                      <a:r>
                        <a:rPr lang="en-US" sz="1200" baseline="0" noProof="0" dirty="0" smtClean="0"/>
                        <a:t> within </a:t>
                      </a:r>
                      <a:r>
                        <a:rPr lang="en-US" sz="1200" noProof="0" dirty="0" err="1" smtClean="0"/>
                        <a:t>HealthCheckTimeout</a:t>
                      </a:r>
                      <a:r>
                        <a:rPr lang="en-US" sz="1200" noProof="0" dirty="0" smtClean="0"/>
                        <a:t> setting)</a:t>
                      </a:r>
                      <a:endParaRPr lang="en-US" sz="1200" noProof="0" dirty="0"/>
                    </a:p>
                  </a:txBody>
                  <a:tcPr marL="128672" marR="128672" marT="34286" marB="34286"/>
                </a:tc>
              </a:tr>
              <a:tr h="641733">
                <a:tc>
                  <a:txBody>
                    <a:bodyPr/>
                    <a:lstStyle/>
                    <a:p>
                      <a:r>
                        <a:rPr lang="en-US" sz="1400" noProof="0" dirty="0" smtClean="0"/>
                        <a:t>3</a:t>
                      </a:r>
                      <a:endParaRPr lang="en-US" sz="1400" noProof="0" dirty="0"/>
                    </a:p>
                  </a:txBody>
                  <a:tcPr marL="128672" marR="128672" marT="34286" marB="34286">
                    <a:solidFill>
                      <a:srgbClr val="92D050"/>
                    </a:solidFill>
                  </a:tcPr>
                </a:tc>
                <a:tc>
                  <a:txBody>
                    <a:bodyPr/>
                    <a:lstStyle/>
                    <a:p>
                      <a:r>
                        <a:rPr lang="en-US" sz="1400" noProof="0" dirty="0" smtClean="0"/>
                        <a:t>Failover or restart on critical SQL</a:t>
                      </a:r>
                      <a:r>
                        <a:rPr lang="en-US" sz="1400" baseline="0" noProof="0" dirty="0" smtClean="0"/>
                        <a:t> Server errors</a:t>
                      </a:r>
                      <a:endParaRPr lang="en-US" sz="1400" noProof="0" dirty="0"/>
                    </a:p>
                  </a:txBody>
                  <a:tcPr marL="128672" marR="128672" marT="34286" marB="34286">
                    <a:solidFill>
                      <a:srgbClr val="92D050"/>
                    </a:solidFill>
                  </a:tcPr>
                </a:tc>
                <a:tc>
                  <a:txBody>
                    <a:bodyPr/>
                    <a:lstStyle/>
                    <a:p>
                      <a:r>
                        <a:rPr lang="en-US" sz="1200" noProof="0" dirty="0" smtClean="0"/>
                        <a:t>System unhealthy</a:t>
                      </a:r>
                    </a:p>
                    <a:p>
                      <a:r>
                        <a:rPr lang="en-US" sz="1200" noProof="0" dirty="0" smtClean="0"/>
                        <a:t>(</a:t>
                      </a:r>
                      <a:r>
                        <a:rPr lang="en-US" sz="1200" noProof="0" dirty="0" err="1" smtClean="0"/>
                        <a:t>sp_server_diagnostics</a:t>
                      </a:r>
                      <a:r>
                        <a:rPr lang="en-US" sz="1200" baseline="0" noProof="0" dirty="0" smtClean="0"/>
                        <a:t> </a:t>
                      </a:r>
                      <a:r>
                        <a:rPr lang="en-US" sz="1200" noProof="0" dirty="0" smtClean="0"/>
                        <a:t>“system error”)</a:t>
                      </a:r>
                      <a:endParaRPr lang="en-US" sz="1200" noProof="0" dirty="0"/>
                    </a:p>
                  </a:txBody>
                  <a:tcPr marL="128672" marR="128672" marT="34286" marB="34286">
                    <a:solidFill>
                      <a:srgbClr val="92D050"/>
                    </a:solidFill>
                  </a:tcPr>
                </a:tc>
              </a:tr>
              <a:tr h="641733">
                <a:tc>
                  <a:txBody>
                    <a:bodyPr/>
                    <a:lstStyle/>
                    <a:p>
                      <a:r>
                        <a:rPr lang="en-US" sz="1400" noProof="0" smtClean="0"/>
                        <a:t>4</a:t>
                      </a:r>
                      <a:endParaRPr lang="en-US" sz="1400" noProof="0"/>
                    </a:p>
                  </a:txBody>
                  <a:tcPr marL="128672" marR="128672" marT="34286" marB="34286"/>
                </a:tc>
                <a:tc>
                  <a:txBody>
                    <a:bodyPr/>
                    <a:lstStyle/>
                    <a:p>
                      <a:r>
                        <a:rPr lang="en-US" sz="1400" noProof="0" dirty="0" smtClean="0"/>
                        <a:t>Failover or restart on moderate SQL Server errors</a:t>
                      </a:r>
                      <a:endParaRPr lang="en-US" sz="1400" noProof="0" dirty="0"/>
                    </a:p>
                  </a:txBody>
                  <a:tcPr marL="128672" marR="128672" marT="34286" marB="34286"/>
                </a:tc>
                <a:tc>
                  <a:txBody>
                    <a:bodyPr/>
                    <a:lstStyle/>
                    <a:p>
                      <a:r>
                        <a:rPr lang="en-US" sz="1200" noProof="0" dirty="0" smtClean="0"/>
                        <a:t>Resource unhealthy</a:t>
                      </a:r>
                      <a:br>
                        <a:rPr lang="en-US" sz="1200" noProof="0" dirty="0" smtClean="0"/>
                      </a:br>
                      <a:r>
                        <a:rPr lang="en-US" sz="1200" noProof="0" dirty="0" smtClean="0"/>
                        <a:t>(</a:t>
                      </a:r>
                      <a:r>
                        <a:rPr lang="en-US" sz="1200" noProof="0" dirty="0" err="1" smtClean="0"/>
                        <a:t>sp_server_diagnostics</a:t>
                      </a:r>
                      <a:r>
                        <a:rPr lang="en-US" sz="1200" baseline="0" noProof="0" dirty="0" smtClean="0"/>
                        <a:t> </a:t>
                      </a:r>
                      <a:r>
                        <a:rPr lang="en-US" sz="1200" noProof="0" dirty="0" smtClean="0"/>
                        <a:t>“resource error”)</a:t>
                      </a:r>
                      <a:endParaRPr lang="en-US" sz="1200" noProof="0" dirty="0"/>
                    </a:p>
                  </a:txBody>
                  <a:tcPr marL="128672" marR="128672" marT="34286" marB="34286"/>
                </a:tc>
              </a:tr>
              <a:tr h="562749">
                <a:tc>
                  <a:txBody>
                    <a:bodyPr/>
                    <a:lstStyle/>
                    <a:p>
                      <a:r>
                        <a:rPr lang="en-US" sz="1400" noProof="0" smtClean="0"/>
                        <a:t>5</a:t>
                      </a:r>
                      <a:endParaRPr lang="en-US" sz="1400" noProof="0"/>
                    </a:p>
                  </a:txBody>
                  <a:tcPr marL="128672" marR="128672" marT="34286" marB="34286"/>
                </a:tc>
                <a:tc>
                  <a:txBody>
                    <a:bodyPr/>
                    <a:lstStyle/>
                    <a:p>
                      <a:r>
                        <a:rPr lang="en-US" sz="1400" noProof="0" dirty="0" smtClean="0"/>
                        <a:t>Failover or restart on any qualified</a:t>
                      </a:r>
                      <a:r>
                        <a:rPr lang="en-US" sz="1400" baseline="0" noProof="0" dirty="0" smtClean="0"/>
                        <a:t> failure</a:t>
                      </a:r>
                      <a:endParaRPr lang="en-US" sz="1400" noProof="0" dirty="0"/>
                    </a:p>
                  </a:txBody>
                  <a:tcPr marL="128672" marR="128672" marT="34286" marB="34286"/>
                </a:tc>
                <a:tc>
                  <a:txBody>
                    <a:bodyPr/>
                    <a:lstStyle/>
                    <a:p>
                      <a:r>
                        <a:rPr lang="en-US" sz="1200" noProof="0" dirty="0" smtClean="0"/>
                        <a:t>QP Unhealthy</a:t>
                      </a:r>
                      <a:br>
                        <a:rPr lang="en-US" sz="1200" noProof="0" dirty="0" smtClean="0"/>
                      </a:br>
                      <a:r>
                        <a:rPr lang="en-US" sz="1200" noProof="0" dirty="0" smtClean="0"/>
                        <a:t>(</a:t>
                      </a:r>
                      <a:r>
                        <a:rPr lang="en-US" sz="1200" noProof="0" dirty="0" err="1" smtClean="0"/>
                        <a:t>sp_server_diagnostics</a:t>
                      </a:r>
                      <a:r>
                        <a:rPr lang="en-US" sz="1200" baseline="0" noProof="0" dirty="0" smtClean="0"/>
                        <a:t> </a:t>
                      </a:r>
                      <a:r>
                        <a:rPr lang="en-US" sz="1200" noProof="0" dirty="0" smtClean="0"/>
                        <a:t>“</a:t>
                      </a:r>
                      <a:r>
                        <a:rPr lang="en-US" sz="1200" noProof="0" dirty="0" err="1" smtClean="0"/>
                        <a:t>query_processing</a:t>
                      </a:r>
                      <a:r>
                        <a:rPr lang="en-US" sz="1200" baseline="0" noProof="0" dirty="0" smtClean="0"/>
                        <a:t> </a:t>
                      </a:r>
                      <a:r>
                        <a:rPr lang="en-US" sz="1200" noProof="0" dirty="0" smtClean="0"/>
                        <a:t>error”)</a:t>
                      </a:r>
                      <a:endParaRPr lang="en-US" sz="1200" noProof="0" dirty="0"/>
                    </a:p>
                  </a:txBody>
                  <a:tcPr marL="128672" marR="128672" marT="34286" marB="34286"/>
                </a:tc>
              </a:tr>
            </a:tbl>
          </a:graphicData>
        </a:graphic>
      </p:graphicFrame>
      <p:sp>
        <p:nvSpPr>
          <p:cNvPr id="11309" name="Text Placeholder 1"/>
          <p:cNvSpPr>
            <a:spLocks noGrp="1"/>
          </p:cNvSpPr>
          <p:nvPr>
            <p:ph type="body" sz="quarter" idx="13"/>
          </p:nvPr>
        </p:nvSpPr>
        <p:spPr>
          <a:xfrm>
            <a:off x="714375" y="1096963"/>
            <a:ext cx="7972425" cy="393700"/>
          </a:xfrm>
        </p:spPr>
        <p:txBody>
          <a:bodyPr/>
          <a:lstStyle/>
          <a:p>
            <a:r>
              <a:rPr lang="en-US" smtClean="0"/>
              <a:t>Failure condition levels</a:t>
            </a:r>
          </a:p>
        </p:txBody>
      </p:sp>
    </p:spTree>
    <p:extLst>
      <p:ext uri="{BB962C8B-B14F-4D97-AF65-F5344CB8AC3E}">
        <p14:creationId xmlns:p14="http://schemas.microsoft.com/office/powerpoint/2010/main" val="1125506718"/>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AlwaysOn FCI</a:t>
            </a:r>
          </a:p>
        </p:txBody>
      </p:sp>
      <p:sp>
        <p:nvSpPr>
          <p:cNvPr id="12291" name="Content Placeholder 2"/>
          <p:cNvSpPr>
            <a:spLocks noGrp="1"/>
          </p:cNvSpPr>
          <p:nvPr>
            <p:ph idx="1"/>
          </p:nvPr>
        </p:nvSpPr>
        <p:spPr/>
        <p:txBody>
          <a:bodyPr>
            <a:normAutofit fontScale="92500" lnSpcReduction="20000"/>
          </a:bodyPr>
          <a:lstStyle/>
          <a:p>
            <a:r>
              <a:rPr lang="it-IT" sz="2800" dirty="0" smtClean="0"/>
              <a:t>Failover Cluster Manager</a:t>
            </a:r>
          </a:p>
          <a:p>
            <a:r>
              <a:rPr lang="it-IT" sz="2800" dirty="0" smtClean="0"/>
              <a:t>PowerShell</a:t>
            </a:r>
          </a:p>
          <a:p>
            <a:pPr lvl="1"/>
            <a:r>
              <a:rPr lang="en-US" sz="2400" dirty="0" smtClean="0">
                <a:latin typeface="Consolas" panose="020B0609020204030204" pitchFamily="49" charset="0"/>
                <a:cs typeface="Consolas" panose="020B0609020204030204" pitchFamily="49" charset="0"/>
              </a:rPr>
              <a:t> </a:t>
            </a:r>
            <a:r>
              <a:rPr lang="it-IT" sz="2400" dirty="0" err="1" smtClean="0">
                <a:solidFill>
                  <a:srgbClr val="0000FF"/>
                </a:solidFill>
                <a:latin typeface="Consolas" panose="020B0609020204030204" pitchFamily="49" charset="0"/>
                <a:cs typeface="Consolas" panose="020B0609020204030204" pitchFamily="49" charset="0"/>
              </a:rPr>
              <a:t>Get-ClusterResource</a:t>
            </a:r>
            <a:r>
              <a:rPr lang="it-IT" sz="2400" dirty="0" smtClean="0">
                <a:solidFill>
                  <a:prstClr val="black"/>
                </a:solidFill>
                <a:latin typeface="Consolas" panose="020B0609020204030204" pitchFamily="49" charset="0"/>
                <a:cs typeface="Consolas" panose="020B0609020204030204" pitchFamily="49" charset="0"/>
              </a:rPr>
              <a:t> </a:t>
            </a:r>
            <a:r>
              <a:rPr lang="it-IT" sz="2400" dirty="0">
                <a:solidFill>
                  <a:srgbClr val="FF4500"/>
                </a:solidFill>
                <a:latin typeface="Consolas" panose="020B0609020204030204" pitchFamily="49" charset="0"/>
                <a:cs typeface="Consolas" panose="020B0609020204030204" pitchFamily="49" charset="0"/>
              </a:rPr>
              <a:t>$</a:t>
            </a:r>
            <a:r>
              <a:rPr lang="it-IT" sz="2400" dirty="0" err="1" smtClean="0">
                <a:solidFill>
                  <a:srgbClr val="FF4500"/>
                </a:solidFill>
                <a:latin typeface="Consolas" panose="020B0609020204030204" pitchFamily="49" charset="0"/>
                <a:cs typeface="Consolas" panose="020B0609020204030204" pitchFamily="49" charset="0"/>
              </a:rPr>
              <a:t>SqlName</a:t>
            </a:r>
            <a:endParaRPr lang="en-US" sz="2400" b="1" dirty="0" smtClean="0">
              <a:solidFill>
                <a:srgbClr val="C00000"/>
              </a:solidFill>
              <a:latin typeface="Consolas" panose="020B0609020204030204" pitchFamily="49" charset="0"/>
              <a:cs typeface="Consolas" panose="020B0609020204030204" pitchFamily="49" charset="0"/>
            </a:endParaRPr>
          </a:p>
          <a:p>
            <a:pPr lvl="2"/>
            <a:r>
              <a:rPr lang="en-US" sz="2000" dirty="0" smtClean="0">
                <a:latin typeface="Consolas" panose="020B0609020204030204" pitchFamily="49" charset="0"/>
                <a:cs typeface="Consolas" panose="020B0609020204030204" pitchFamily="49" charset="0"/>
              </a:rPr>
              <a:t> </a:t>
            </a:r>
            <a:r>
              <a:rPr lang="it-IT" sz="2000" dirty="0" smtClean="0">
                <a:solidFill>
                  <a:srgbClr val="A9A9A9"/>
                </a:solidFill>
                <a:latin typeface="Consolas" panose="020B0609020204030204" pitchFamily="49" charset="0"/>
                <a:cs typeface="Consolas" panose="020B0609020204030204" pitchFamily="49" charset="0"/>
              </a:rPr>
              <a:t>|</a:t>
            </a:r>
            <a:r>
              <a:rPr lang="it-IT" sz="2000" dirty="0" smtClean="0">
                <a:solidFill>
                  <a:prstClr val="black"/>
                </a:solidFill>
                <a:latin typeface="Consolas" panose="020B0609020204030204" pitchFamily="49" charset="0"/>
                <a:cs typeface="Consolas" panose="020B0609020204030204" pitchFamily="49" charset="0"/>
              </a:rPr>
              <a:t> </a:t>
            </a:r>
            <a:r>
              <a:rPr lang="it-IT" sz="2000" dirty="0">
                <a:solidFill>
                  <a:srgbClr val="0000FF"/>
                </a:solidFill>
                <a:latin typeface="Consolas" panose="020B0609020204030204" pitchFamily="49" charset="0"/>
                <a:cs typeface="Consolas" panose="020B0609020204030204" pitchFamily="49" charset="0"/>
              </a:rPr>
              <a:t>Set-</a:t>
            </a:r>
            <a:r>
              <a:rPr lang="it-IT" sz="2000" dirty="0" err="1">
                <a:solidFill>
                  <a:srgbClr val="0000FF"/>
                </a:solidFill>
                <a:latin typeface="Consolas" panose="020B0609020204030204" pitchFamily="49" charset="0"/>
                <a:cs typeface="Consolas" panose="020B0609020204030204" pitchFamily="49" charset="0"/>
              </a:rPr>
              <a:t>ClusterParameter</a:t>
            </a:r>
            <a:r>
              <a:rPr lang="it-IT" sz="2000" dirty="0">
                <a:solidFill>
                  <a:prstClr val="black"/>
                </a:solidFill>
                <a:latin typeface="Consolas" panose="020B0609020204030204" pitchFamily="49" charset="0"/>
                <a:cs typeface="Consolas" panose="020B0609020204030204" pitchFamily="49" charset="0"/>
              </a:rPr>
              <a:t> </a:t>
            </a:r>
            <a:r>
              <a:rPr lang="it-IT" sz="2000" dirty="0" err="1">
                <a:solidFill>
                  <a:srgbClr val="8A2BE2"/>
                </a:solidFill>
                <a:latin typeface="Consolas" panose="020B0609020204030204" pitchFamily="49" charset="0"/>
                <a:cs typeface="Consolas" panose="020B0609020204030204" pitchFamily="49" charset="0"/>
              </a:rPr>
              <a:t>HealthCheckTimeout</a:t>
            </a:r>
            <a:r>
              <a:rPr lang="it-IT" sz="2000" dirty="0">
                <a:solidFill>
                  <a:prstClr val="black"/>
                </a:solidFill>
                <a:latin typeface="Consolas" panose="020B0609020204030204" pitchFamily="49" charset="0"/>
                <a:cs typeface="Consolas" panose="020B0609020204030204" pitchFamily="49" charset="0"/>
              </a:rPr>
              <a:t> </a:t>
            </a:r>
            <a:r>
              <a:rPr lang="it-IT" sz="2000" dirty="0">
                <a:solidFill>
                  <a:srgbClr val="800080"/>
                </a:solidFill>
                <a:latin typeface="Consolas" panose="020B0609020204030204" pitchFamily="49" charset="0"/>
                <a:cs typeface="Consolas" panose="020B0609020204030204" pitchFamily="49" charset="0"/>
              </a:rPr>
              <a:t>60000 </a:t>
            </a:r>
            <a:endParaRPr lang="en-US" sz="2000" b="1" dirty="0" smtClean="0">
              <a:solidFill>
                <a:srgbClr val="C00000"/>
              </a:solidFill>
              <a:latin typeface="Consolas" panose="020B0609020204030204" pitchFamily="49" charset="0"/>
              <a:cs typeface="Consolas" panose="020B0609020204030204" pitchFamily="49" charset="0"/>
            </a:endParaRPr>
          </a:p>
          <a:p>
            <a:pPr lvl="2"/>
            <a:r>
              <a:rPr lang="en-US" sz="2000" dirty="0" smtClean="0">
                <a:latin typeface="Consolas" panose="020B0609020204030204" pitchFamily="49" charset="0"/>
                <a:cs typeface="Consolas" panose="020B0609020204030204" pitchFamily="49" charset="0"/>
              </a:rPr>
              <a:t> </a:t>
            </a:r>
            <a:r>
              <a:rPr lang="it-IT" sz="2000" dirty="0" smtClean="0">
                <a:solidFill>
                  <a:srgbClr val="A9A9A9"/>
                </a:solidFill>
                <a:latin typeface="Consolas" panose="020B0609020204030204" pitchFamily="49" charset="0"/>
                <a:cs typeface="Consolas" panose="020B0609020204030204" pitchFamily="49" charset="0"/>
              </a:rPr>
              <a:t>|</a:t>
            </a:r>
            <a:r>
              <a:rPr lang="it-IT" sz="2000" dirty="0" smtClean="0">
                <a:solidFill>
                  <a:prstClr val="black"/>
                </a:solidFill>
                <a:latin typeface="Consolas" panose="020B0609020204030204" pitchFamily="49" charset="0"/>
                <a:cs typeface="Consolas" panose="020B0609020204030204" pitchFamily="49" charset="0"/>
              </a:rPr>
              <a:t> </a:t>
            </a:r>
            <a:r>
              <a:rPr lang="it-IT" sz="2000" dirty="0">
                <a:solidFill>
                  <a:srgbClr val="0000FF"/>
                </a:solidFill>
                <a:latin typeface="Consolas" panose="020B0609020204030204" pitchFamily="49" charset="0"/>
                <a:cs typeface="Consolas" panose="020B0609020204030204" pitchFamily="49" charset="0"/>
              </a:rPr>
              <a:t>Set-</a:t>
            </a:r>
            <a:r>
              <a:rPr lang="it-IT" sz="2000" dirty="0" err="1">
                <a:solidFill>
                  <a:srgbClr val="0000FF"/>
                </a:solidFill>
                <a:latin typeface="Consolas" panose="020B0609020204030204" pitchFamily="49" charset="0"/>
                <a:cs typeface="Consolas" panose="020B0609020204030204" pitchFamily="49" charset="0"/>
              </a:rPr>
              <a:t>ClusterParameter</a:t>
            </a:r>
            <a:r>
              <a:rPr lang="it-IT" sz="2000" dirty="0">
                <a:solidFill>
                  <a:prstClr val="black"/>
                </a:solidFill>
                <a:latin typeface="Consolas" panose="020B0609020204030204" pitchFamily="49" charset="0"/>
                <a:cs typeface="Consolas" panose="020B0609020204030204" pitchFamily="49" charset="0"/>
              </a:rPr>
              <a:t> </a:t>
            </a:r>
            <a:r>
              <a:rPr lang="it-IT" sz="2000" dirty="0" err="1">
                <a:solidFill>
                  <a:srgbClr val="8A2BE2"/>
                </a:solidFill>
                <a:latin typeface="Consolas" panose="020B0609020204030204" pitchFamily="49" charset="0"/>
                <a:cs typeface="Consolas" panose="020B0609020204030204" pitchFamily="49" charset="0"/>
              </a:rPr>
              <a:t>FailureConditionLevel</a:t>
            </a:r>
            <a:r>
              <a:rPr lang="it-IT" sz="2000" dirty="0">
                <a:solidFill>
                  <a:prstClr val="black"/>
                </a:solidFill>
                <a:latin typeface="Consolas" panose="020B0609020204030204" pitchFamily="49" charset="0"/>
                <a:cs typeface="Consolas" panose="020B0609020204030204" pitchFamily="49" charset="0"/>
              </a:rPr>
              <a:t> </a:t>
            </a:r>
            <a:r>
              <a:rPr lang="it-IT" sz="2000" dirty="0">
                <a:solidFill>
                  <a:srgbClr val="800080"/>
                </a:solidFill>
                <a:latin typeface="Consolas" panose="020B0609020204030204" pitchFamily="49" charset="0"/>
                <a:cs typeface="Consolas" panose="020B0609020204030204" pitchFamily="49" charset="0"/>
              </a:rPr>
              <a:t>3 </a:t>
            </a:r>
            <a:endParaRPr lang="it-IT" sz="2000" b="1" dirty="0" smtClean="0">
              <a:solidFill>
                <a:srgbClr val="C00000"/>
              </a:solidFill>
              <a:latin typeface="Consolas" panose="020B0609020204030204" pitchFamily="49" charset="0"/>
              <a:cs typeface="Consolas" panose="020B0609020204030204" pitchFamily="49" charset="0"/>
            </a:endParaRPr>
          </a:p>
          <a:p>
            <a:r>
              <a:rPr lang="it-IT" sz="2800" dirty="0" smtClean="0"/>
              <a:t>T-SQL</a:t>
            </a:r>
          </a:p>
          <a:p>
            <a:pPr lvl="1"/>
            <a:r>
              <a:rPr lang="en-US" sz="2400" dirty="0" smtClean="0">
                <a:solidFill>
                  <a:schemeClr val="tx2"/>
                </a:solidFill>
              </a:rPr>
              <a:t> </a:t>
            </a:r>
            <a:r>
              <a:rPr lang="en-US" sz="2800" b="1" dirty="0" smtClean="0">
                <a:solidFill>
                  <a:srgbClr val="C00000"/>
                </a:solidFill>
                <a:latin typeface="Courier New" panose="02070309020205020404" pitchFamily="49" charset="0"/>
                <a:cs typeface="Courier New" panose="02070309020205020404" pitchFamily="49" charset="0"/>
              </a:rPr>
              <a:t>ALTER </a:t>
            </a:r>
            <a:r>
              <a:rPr lang="en-US" sz="2800" b="1" dirty="0">
                <a:solidFill>
                  <a:srgbClr val="C00000"/>
                </a:solidFill>
                <a:latin typeface="Courier New" panose="02070309020205020404" pitchFamily="49" charset="0"/>
                <a:cs typeface="Courier New" panose="02070309020205020404" pitchFamily="49" charset="0"/>
              </a:rPr>
              <a:t>SERVER </a:t>
            </a:r>
            <a:r>
              <a:rPr lang="en-US" sz="2800" b="1" dirty="0" smtClean="0">
                <a:solidFill>
                  <a:srgbClr val="C00000"/>
                </a:solidFill>
                <a:latin typeface="Courier New" panose="02070309020205020404" pitchFamily="49" charset="0"/>
                <a:cs typeface="Courier New" panose="02070309020205020404" pitchFamily="49" charset="0"/>
              </a:rPr>
              <a:t>CONFIGURATION</a:t>
            </a:r>
            <a:br>
              <a:rPr lang="en-US" sz="2800" b="1" dirty="0" smtClean="0">
                <a:solidFill>
                  <a:srgbClr val="C00000"/>
                </a:solidFill>
                <a:latin typeface="Courier New" panose="02070309020205020404" pitchFamily="49" charset="0"/>
                <a:cs typeface="Courier New" panose="02070309020205020404" pitchFamily="49" charset="0"/>
              </a:rPr>
            </a:br>
            <a:r>
              <a:rPr lang="it-IT" sz="2800" b="1" dirty="0" smtClean="0">
                <a:solidFill>
                  <a:srgbClr val="C00000"/>
                </a:solidFill>
                <a:latin typeface="Courier New" panose="02070309020205020404" pitchFamily="49" charset="0"/>
                <a:cs typeface="Courier New" panose="02070309020205020404" pitchFamily="49" charset="0"/>
              </a:rPr>
              <a:t>SET </a:t>
            </a:r>
            <a:r>
              <a:rPr lang="en-US" sz="2800" b="1" dirty="0" smtClean="0">
                <a:solidFill>
                  <a:srgbClr val="C00000"/>
                </a:solidFill>
                <a:latin typeface="Courier New" panose="02070309020205020404" pitchFamily="49" charset="0"/>
                <a:cs typeface="Courier New" panose="02070309020205020404" pitchFamily="49" charset="0"/>
              </a:rPr>
              <a:t>FAILOVER CLUSTER</a:t>
            </a:r>
            <a:br>
              <a:rPr lang="en-US" sz="2800" b="1" dirty="0" smtClean="0">
                <a:solidFill>
                  <a:srgbClr val="C00000"/>
                </a:solidFill>
                <a:latin typeface="Courier New" panose="02070309020205020404" pitchFamily="49" charset="0"/>
                <a:cs typeface="Courier New" panose="02070309020205020404" pitchFamily="49" charset="0"/>
              </a:rPr>
            </a:br>
            <a:r>
              <a:rPr lang="en-US" sz="2800" b="1" dirty="0" smtClean="0">
                <a:solidFill>
                  <a:srgbClr val="C00000"/>
                </a:solidFill>
                <a:latin typeface="Courier New" panose="02070309020205020404" pitchFamily="49" charset="0"/>
                <a:cs typeface="Courier New" panose="02070309020205020404" pitchFamily="49" charset="0"/>
              </a:rPr>
              <a:t>PROPERTYHEALTHCHECKTIMEOUT </a:t>
            </a:r>
            <a:r>
              <a:rPr lang="en-US" sz="2800" b="1" dirty="0">
                <a:solidFill>
                  <a:srgbClr val="C00000"/>
                </a:solidFill>
                <a:latin typeface="Courier New" panose="02070309020205020404" pitchFamily="49" charset="0"/>
                <a:cs typeface="Courier New" panose="02070309020205020404" pitchFamily="49" charset="0"/>
              </a:rPr>
              <a:t>= 60000;</a:t>
            </a:r>
          </a:p>
          <a:p>
            <a:pPr lvl="1"/>
            <a:r>
              <a:rPr lang="en-US" sz="2400" dirty="0" smtClean="0">
                <a:solidFill>
                  <a:schemeClr val="tx2"/>
                </a:solidFill>
              </a:rPr>
              <a:t> </a:t>
            </a:r>
            <a:r>
              <a:rPr lang="it-IT" sz="2800" b="1" dirty="0" smtClean="0">
                <a:solidFill>
                  <a:srgbClr val="C00000"/>
                </a:solidFill>
                <a:latin typeface="Courier New" panose="02070309020205020404" pitchFamily="49" charset="0"/>
                <a:cs typeface="Courier New" panose="02070309020205020404" pitchFamily="49" charset="0"/>
              </a:rPr>
              <a:t>ALTER </a:t>
            </a:r>
            <a:r>
              <a:rPr lang="it-IT" sz="2800" b="1" dirty="0">
                <a:solidFill>
                  <a:srgbClr val="C00000"/>
                </a:solidFill>
                <a:latin typeface="Courier New" panose="02070309020205020404" pitchFamily="49" charset="0"/>
                <a:cs typeface="Courier New" panose="02070309020205020404" pitchFamily="49" charset="0"/>
              </a:rPr>
              <a:t>SERVER </a:t>
            </a:r>
            <a:r>
              <a:rPr lang="it-IT" sz="2800" b="1" dirty="0" smtClean="0">
                <a:solidFill>
                  <a:srgbClr val="C00000"/>
                </a:solidFill>
                <a:latin typeface="Courier New" panose="02070309020205020404" pitchFamily="49" charset="0"/>
                <a:cs typeface="Courier New" panose="02070309020205020404" pitchFamily="49" charset="0"/>
              </a:rPr>
              <a:t>CONFIGURATION</a:t>
            </a:r>
            <a:br>
              <a:rPr lang="it-IT" sz="2800" b="1" dirty="0" smtClean="0">
                <a:solidFill>
                  <a:srgbClr val="C00000"/>
                </a:solidFill>
                <a:latin typeface="Courier New" panose="02070309020205020404" pitchFamily="49" charset="0"/>
                <a:cs typeface="Courier New" panose="02070309020205020404" pitchFamily="49" charset="0"/>
              </a:rPr>
            </a:br>
            <a:r>
              <a:rPr lang="it-IT" sz="2800" b="1" dirty="0" smtClean="0">
                <a:solidFill>
                  <a:srgbClr val="C00000"/>
                </a:solidFill>
                <a:latin typeface="Courier New" panose="02070309020205020404" pitchFamily="49" charset="0"/>
                <a:cs typeface="Courier New" panose="02070309020205020404" pitchFamily="49" charset="0"/>
              </a:rPr>
              <a:t>SET </a:t>
            </a:r>
            <a:r>
              <a:rPr lang="it-IT" sz="2800" b="1" dirty="0">
                <a:solidFill>
                  <a:srgbClr val="C00000"/>
                </a:solidFill>
                <a:latin typeface="Courier New" panose="02070309020205020404" pitchFamily="49" charset="0"/>
                <a:cs typeface="Courier New" panose="02070309020205020404" pitchFamily="49" charset="0"/>
              </a:rPr>
              <a:t>FAILOVER CLUSTER </a:t>
            </a:r>
            <a:r>
              <a:rPr lang="it-IT" sz="2800" b="1" dirty="0" smtClean="0">
                <a:solidFill>
                  <a:srgbClr val="C00000"/>
                </a:solidFill>
                <a:latin typeface="Courier New" panose="02070309020205020404" pitchFamily="49" charset="0"/>
                <a:cs typeface="Courier New" panose="02070309020205020404" pitchFamily="49" charset="0"/>
              </a:rPr>
              <a:t>PROPERTY</a:t>
            </a:r>
            <a:br>
              <a:rPr lang="it-IT" sz="2800" b="1" dirty="0" smtClean="0">
                <a:solidFill>
                  <a:srgbClr val="C00000"/>
                </a:solidFill>
                <a:latin typeface="Courier New" panose="02070309020205020404" pitchFamily="49" charset="0"/>
                <a:cs typeface="Courier New" panose="02070309020205020404" pitchFamily="49" charset="0"/>
              </a:rPr>
            </a:br>
            <a:r>
              <a:rPr lang="it-IT" sz="2800" b="1" dirty="0" smtClean="0">
                <a:solidFill>
                  <a:srgbClr val="C00000"/>
                </a:solidFill>
                <a:latin typeface="Courier New" panose="02070309020205020404" pitchFamily="49" charset="0"/>
                <a:cs typeface="Courier New" panose="02070309020205020404" pitchFamily="49" charset="0"/>
              </a:rPr>
              <a:t>FAILURECONDITIONLEVEL </a:t>
            </a:r>
            <a:r>
              <a:rPr lang="it-IT" sz="2800" b="1" dirty="0">
                <a:solidFill>
                  <a:srgbClr val="C00000"/>
                </a:solidFill>
                <a:latin typeface="Courier New" panose="02070309020205020404" pitchFamily="49" charset="0"/>
                <a:cs typeface="Courier New" panose="02070309020205020404" pitchFamily="49" charset="0"/>
              </a:rPr>
              <a:t>= 3</a:t>
            </a:r>
            <a:r>
              <a:rPr lang="it-IT" sz="2800" b="1" dirty="0" smtClean="0">
                <a:solidFill>
                  <a:srgbClr val="C00000"/>
                </a:solidFill>
                <a:latin typeface="Courier New" panose="02070309020205020404" pitchFamily="49" charset="0"/>
                <a:cs typeface="Courier New" panose="02070309020205020404" pitchFamily="49" charset="0"/>
              </a:rPr>
              <a:t>;</a:t>
            </a:r>
            <a:r>
              <a:rPr lang="en-US" sz="2800" b="1" dirty="0" smtClean="0">
                <a:solidFill>
                  <a:srgbClr val="C00000"/>
                </a:solidFill>
                <a:latin typeface="Courier New" panose="02070309020205020404" pitchFamily="49" charset="0"/>
                <a:cs typeface="Courier New" panose="02070309020205020404" pitchFamily="49" charset="0"/>
              </a:rPr>
              <a:t> </a:t>
            </a:r>
            <a:endParaRPr lang="en-US" sz="2800" b="1" dirty="0">
              <a:solidFill>
                <a:srgbClr val="C00000"/>
              </a:solidFill>
              <a:latin typeface="Courier New" panose="02070309020205020404" pitchFamily="49" charset="0"/>
              <a:cs typeface="Courier New" panose="02070309020205020404" pitchFamily="49" charset="0"/>
            </a:endParaRPr>
          </a:p>
        </p:txBody>
      </p:sp>
      <p:sp>
        <p:nvSpPr>
          <p:cNvPr id="12292" name="Text Placeholder 1"/>
          <p:cNvSpPr>
            <a:spLocks noGrp="1"/>
          </p:cNvSpPr>
          <p:nvPr>
            <p:ph type="body" sz="quarter" idx="13"/>
          </p:nvPr>
        </p:nvSpPr>
        <p:spPr>
          <a:xfrm>
            <a:off x="714375" y="1096963"/>
            <a:ext cx="7972425" cy="393700"/>
          </a:xfrm>
        </p:spPr>
        <p:txBody>
          <a:bodyPr/>
          <a:lstStyle/>
          <a:p>
            <a:r>
              <a:rPr lang="en-US" smtClean="0"/>
              <a:t>Flexible failover policies configuration</a:t>
            </a:r>
            <a:endParaRPr lang="en-US" dirty="0" smtClean="0"/>
          </a:p>
        </p:txBody>
      </p:sp>
    </p:spTree>
    <p:extLst>
      <p:ext uri="{BB962C8B-B14F-4D97-AF65-F5344CB8AC3E}">
        <p14:creationId xmlns:p14="http://schemas.microsoft.com/office/powerpoint/2010/main" val="23805395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smtClean="0"/>
              <a:t>AlwaysOn FCI</a:t>
            </a:r>
          </a:p>
        </p:txBody>
      </p:sp>
      <p:sp>
        <p:nvSpPr>
          <p:cNvPr id="13315" name="Content Placeholder 2"/>
          <p:cNvSpPr>
            <a:spLocks noGrp="1"/>
          </p:cNvSpPr>
          <p:nvPr>
            <p:ph idx="1"/>
          </p:nvPr>
        </p:nvSpPr>
        <p:spPr/>
        <p:txBody>
          <a:bodyPr>
            <a:normAutofit/>
          </a:bodyPr>
          <a:lstStyle/>
          <a:p>
            <a:r>
              <a:rPr lang="en-US" sz="2800" dirty="0" smtClean="0"/>
              <a:t>Windows Core Support</a:t>
            </a:r>
          </a:p>
          <a:p>
            <a:pPr lvl="1"/>
            <a:r>
              <a:rPr lang="en-US" sz="2400" dirty="0" smtClean="0"/>
              <a:t>Less patches to be installed (circa 50-60%)</a:t>
            </a:r>
          </a:p>
          <a:p>
            <a:r>
              <a:rPr lang="en-US" sz="2800" dirty="0" smtClean="0"/>
              <a:t>Support for rolling upgrading and patching</a:t>
            </a:r>
          </a:p>
          <a:p>
            <a:r>
              <a:rPr lang="en-US" sz="2800" dirty="0" smtClean="0"/>
              <a:t>Better control on failover time</a:t>
            </a:r>
          </a:p>
          <a:p>
            <a:pPr lvl="1"/>
            <a:r>
              <a:rPr lang="en-US" sz="2400" dirty="0" smtClean="0"/>
              <a:t>Indirect Checkpoints</a:t>
            </a:r>
          </a:p>
          <a:p>
            <a:pPr lvl="2"/>
            <a:r>
              <a:rPr lang="en-US" sz="2000" b="1" dirty="0" smtClean="0">
                <a:solidFill>
                  <a:srgbClr val="C00000"/>
                </a:solidFill>
                <a:latin typeface="Courier New" panose="02070309020205020404" pitchFamily="49" charset="0"/>
                <a:cs typeface="Courier New" panose="02070309020205020404" pitchFamily="49" charset="0"/>
              </a:rPr>
              <a:t>ALTER DATABASE …</a:t>
            </a:r>
            <a:br>
              <a:rPr lang="en-US" sz="2000" b="1" dirty="0" smtClean="0">
                <a:solidFill>
                  <a:srgbClr val="C00000"/>
                </a:solidFill>
                <a:latin typeface="Courier New" panose="02070309020205020404" pitchFamily="49" charset="0"/>
                <a:cs typeface="Courier New" panose="02070309020205020404" pitchFamily="49" charset="0"/>
              </a:rPr>
            </a:br>
            <a:r>
              <a:rPr lang="en-US" sz="2000" b="1" dirty="0" smtClean="0">
                <a:solidFill>
                  <a:srgbClr val="C00000"/>
                </a:solidFill>
                <a:latin typeface="Courier New" panose="02070309020205020404" pitchFamily="49" charset="0"/>
                <a:cs typeface="Courier New" panose="02070309020205020404" pitchFamily="49" charset="0"/>
              </a:rPr>
              <a:t>SET TARGET_RECOVERY_TIME = …</a:t>
            </a:r>
          </a:p>
        </p:txBody>
      </p:sp>
      <p:sp>
        <p:nvSpPr>
          <p:cNvPr id="13316" name="Text Placeholder 1"/>
          <p:cNvSpPr>
            <a:spLocks noGrp="1"/>
          </p:cNvSpPr>
          <p:nvPr>
            <p:ph type="body" sz="quarter" idx="13"/>
          </p:nvPr>
        </p:nvSpPr>
        <p:spPr>
          <a:xfrm>
            <a:off x="714375" y="1096963"/>
            <a:ext cx="7972425" cy="393700"/>
          </a:xfrm>
        </p:spPr>
        <p:txBody>
          <a:bodyPr/>
          <a:lstStyle/>
          <a:p>
            <a:r>
              <a:rPr lang="en-US" dirty="0" smtClean="0"/>
              <a:t>Reducing planned downtime with SQL Server &gt;= 2012</a:t>
            </a:r>
          </a:p>
        </p:txBody>
      </p:sp>
    </p:spTree>
    <p:extLst>
      <p:ext uri="{BB962C8B-B14F-4D97-AF65-F5344CB8AC3E}">
        <p14:creationId xmlns:p14="http://schemas.microsoft.com/office/powerpoint/2010/main" val="19602524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mtClean="0"/>
              <a:t>AlwaysOn FCI</a:t>
            </a:r>
          </a:p>
        </p:txBody>
      </p:sp>
      <p:sp>
        <p:nvSpPr>
          <p:cNvPr id="14339" name="Content Placeholder 2"/>
          <p:cNvSpPr>
            <a:spLocks noGrp="1"/>
          </p:cNvSpPr>
          <p:nvPr>
            <p:ph idx="1"/>
          </p:nvPr>
        </p:nvSpPr>
        <p:spPr/>
        <p:txBody>
          <a:bodyPr>
            <a:normAutofit/>
          </a:bodyPr>
          <a:lstStyle/>
          <a:p>
            <a:r>
              <a:rPr lang="en-US" sz="2800" dirty="0" smtClean="0"/>
              <a:t>Tempdb on local storage</a:t>
            </a:r>
          </a:p>
          <a:p>
            <a:pPr lvl="1"/>
            <a:r>
              <a:rPr lang="en-US" sz="2400" dirty="0" smtClean="0"/>
              <a:t>Can leverage fast SSD cards</a:t>
            </a:r>
          </a:p>
          <a:p>
            <a:r>
              <a:rPr lang="en-US" sz="2800" dirty="0" smtClean="0"/>
              <a:t>SMB shares supported</a:t>
            </a:r>
          </a:p>
          <a:p>
            <a:pPr lvl="1"/>
            <a:r>
              <a:rPr lang="en-US" sz="2400" dirty="0" smtClean="0"/>
              <a:t>Best on</a:t>
            </a:r>
          </a:p>
          <a:p>
            <a:pPr lvl="2"/>
            <a:r>
              <a:rPr lang="en-US" sz="2000" dirty="0" smtClean="0"/>
              <a:t>Windows Server 2008 R2 (SMB 2.1 + Hotfix)</a:t>
            </a:r>
          </a:p>
          <a:p>
            <a:pPr lvl="2"/>
            <a:r>
              <a:rPr lang="it-IT" sz="2000" dirty="0" smtClean="0"/>
              <a:t>Windows Server 2012</a:t>
            </a:r>
          </a:p>
          <a:p>
            <a:pPr lvl="2"/>
            <a:r>
              <a:rPr lang="it-IT" sz="2000" dirty="0" smtClean="0"/>
              <a:t>Azure</a:t>
            </a:r>
            <a:endParaRPr lang="en-US" sz="2000" dirty="0" smtClean="0"/>
          </a:p>
          <a:p>
            <a:r>
              <a:rPr lang="en-US" sz="2800" dirty="0" smtClean="0"/>
              <a:t>Asymmetric Disks</a:t>
            </a:r>
          </a:p>
        </p:txBody>
      </p:sp>
      <p:sp>
        <p:nvSpPr>
          <p:cNvPr id="14340" name="Text Placeholder 1"/>
          <p:cNvSpPr>
            <a:spLocks noGrp="1"/>
          </p:cNvSpPr>
          <p:nvPr>
            <p:ph type="body" sz="quarter" idx="13"/>
          </p:nvPr>
        </p:nvSpPr>
        <p:spPr>
          <a:xfrm>
            <a:off x="714375" y="1096963"/>
            <a:ext cx="7972425" cy="393700"/>
          </a:xfrm>
        </p:spPr>
        <p:txBody>
          <a:bodyPr/>
          <a:lstStyle/>
          <a:p>
            <a:r>
              <a:rPr lang="en-US" dirty="0" smtClean="0"/>
              <a:t>New Storage options with SQL Server &gt;= 2012</a:t>
            </a:r>
          </a:p>
        </p:txBody>
      </p:sp>
    </p:spTree>
    <p:extLst>
      <p:ext uri="{BB962C8B-B14F-4D97-AF65-F5344CB8AC3E}">
        <p14:creationId xmlns:p14="http://schemas.microsoft.com/office/powerpoint/2010/main" val="3048313665"/>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AlwaysOn FCI</a:t>
            </a:r>
            <a:endParaRPr lang="en-US" dirty="0"/>
          </a:p>
        </p:txBody>
      </p:sp>
      <p:sp>
        <p:nvSpPr>
          <p:cNvPr id="7" name="Content Placeholder 6"/>
          <p:cNvSpPr>
            <a:spLocks noGrp="1"/>
          </p:cNvSpPr>
          <p:nvPr>
            <p:ph idx="1"/>
          </p:nvPr>
        </p:nvSpPr>
        <p:spPr/>
        <p:txBody>
          <a:bodyPr>
            <a:normAutofit/>
          </a:bodyPr>
          <a:lstStyle/>
          <a:p>
            <a:r>
              <a:rPr lang="en-US" sz="2800" dirty="0" smtClean="0"/>
              <a:t>Support for Windows Server 2012 CSV</a:t>
            </a:r>
          </a:p>
          <a:p>
            <a:r>
              <a:rPr lang="en-US" sz="2800" dirty="0" smtClean="0"/>
              <a:t>Support for FCI in </a:t>
            </a:r>
            <a:r>
              <a:rPr lang="en-US" sz="2800" dirty="0" err="1" smtClean="0"/>
              <a:t>Sysprep</a:t>
            </a:r>
            <a:endParaRPr lang="en-US" sz="2800" dirty="0" smtClean="0"/>
          </a:p>
          <a:p>
            <a:r>
              <a:rPr lang="en-US" sz="2800" dirty="0" smtClean="0"/>
              <a:t>Same support as for Availability Groups in</a:t>
            </a:r>
          </a:p>
          <a:p>
            <a:pPr lvl="1"/>
            <a:r>
              <a:rPr lang="en-US" sz="2400" noProof="1" smtClean="0"/>
              <a:t> </a:t>
            </a:r>
            <a:r>
              <a:rPr lang="en-US" sz="2400" b="1" noProof="1" smtClean="0">
                <a:solidFill>
                  <a:srgbClr val="C00000"/>
                </a:solidFill>
                <a:latin typeface="Courier New" panose="02070309020205020404" pitchFamily="49" charset="0"/>
                <a:cs typeface="Courier New" panose="02070309020205020404" pitchFamily="49" charset="0"/>
              </a:rPr>
              <a:t>sys.dm_hadr_cluster</a:t>
            </a:r>
          </a:p>
          <a:p>
            <a:pPr lvl="1"/>
            <a:r>
              <a:rPr lang="en-US" sz="2400" noProof="1" smtClean="0"/>
              <a:t> </a:t>
            </a:r>
            <a:r>
              <a:rPr lang="en-US" sz="2400" b="1" noProof="1" smtClean="0">
                <a:solidFill>
                  <a:srgbClr val="C00000"/>
                </a:solidFill>
                <a:latin typeface="Courier New" panose="02070309020205020404" pitchFamily="49" charset="0"/>
                <a:cs typeface="Courier New" panose="02070309020205020404" pitchFamily="49" charset="0"/>
              </a:rPr>
              <a:t>sys.dm_hadr_cluster_members</a:t>
            </a:r>
          </a:p>
          <a:p>
            <a:pPr lvl="1"/>
            <a:r>
              <a:rPr lang="en-US" sz="2400" noProof="1" smtClean="0"/>
              <a:t> </a:t>
            </a:r>
            <a:r>
              <a:rPr lang="en-US" sz="2400" b="1" noProof="1" smtClean="0">
                <a:solidFill>
                  <a:srgbClr val="C00000"/>
                </a:solidFill>
                <a:latin typeface="Courier New" panose="02070309020205020404" pitchFamily="49" charset="0"/>
                <a:cs typeface="Courier New" panose="02070309020205020404" pitchFamily="49" charset="0"/>
              </a:rPr>
              <a:t>sys.dm_hadr_cluster_networks</a:t>
            </a:r>
          </a:p>
          <a:p>
            <a:r>
              <a:rPr lang="it-IT" sz="2800" noProof="1" smtClean="0"/>
              <a:t>New DMV</a:t>
            </a:r>
          </a:p>
          <a:p>
            <a:pPr lvl="1"/>
            <a:r>
              <a:rPr lang="en-US" sz="2400" noProof="1" smtClean="0"/>
              <a:t> </a:t>
            </a:r>
            <a:r>
              <a:rPr lang="en-US" sz="2400" b="1" noProof="1" smtClean="0">
                <a:solidFill>
                  <a:srgbClr val="C00000"/>
                </a:solidFill>
                <a:latin typeface="Courier New" panose="02070309020205020404" pitchFamily="49" charset="0"/>
                <a:cs typeface="Courier New" panose="02070309020205020404" pitchFamily="49" charset="0"/>
              </a:rPr>
              <a:t>sys.dm_io_cluster_valid_path_names</a:t>
            </a:r>
            <a:endParaRPr lang="en-US" sz="2400" b="1" noProof="1">
              <a:solidFill>
                <a:srgbClr val="C00000"/>
              </a:solidFill>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714375" y="1096963"/>
            <a:ext cx="7972425" cy="393700"/>
          </a:xfrm>
        </p:spPr>
        <p:txBody>
          <a:bodyPr/>
          <a:lstStyle/>
          <a:p>
            <a:r>
              <a:rPr lang="en-US" dirty="0" smtClean="0"/>
              <a:t>Failover Cluster Instances in SQL Server &gt;= 2014</a:t>
            </a:r>
            <a:endParaRPr lang="en-US" dirty="0"/>
          </a:p>
        </p:txBody>
      </p:sp>
    </p:spTree>
    <p:extLst>
      <p:ext uri="{BB962C8B-B14F-4D97-AF65-F5344CB8AC3E}">
        <p14:creationId xmlns:p14="http://schemas.microsoft.com/office/powerpoint/2010/main" val="30884245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AlwaysOn AG</a:t>
            </a:r>
            <a:endParaRPr lang="en-US" dirty="0" smtClean="0"/>
          </a:p>
        </p:txBody>
      </p:sp>
      <p:sp>
        <p:nvSpPr>
          <p:cNvPr id="15363" name="Content Placeholder 2"/>
          <p:cNvSpPr>
            <a:spLocks noGrp="1"/>
          </p:cNvSpPr>
          <p:nvPr>
            <p:ph idx="1"/>
          </p:nvPr>
        </p:nvSpPr>
        <p:spPr/>
        <p:txBody>
          <a:bodyPr>
            <a:normAutofit/>
          </a:bodyPr>
          <a:lstStyle/>
          <a:p>
            <a:r>
              <a:rPr lang="en-US" sz="2800" dirty="0" smtClean="0"/>
              <a:t>Log Shipping</a:t>
            </a:r>
          </a:p>
          <a:p>
            <a:r>
              <a:rPr lang="en-US" sz="2800" dirty="0"/>
              <a:t>Replication</a:t>
            </a:r>
          </a:p>
          <a:p>
            <a:r>
              <a:rPr lang="en-US" sz="2800" dirty="0" smtClean="0"/>
              <a:t>Database Mirroring</a:t>
            </a:r>
          </a:p>
          <a:p>
            <a:r>
              <a:rPr lang="en-US" sz="2800" dirty="0" smtClean="0"/>
              <a:t>Availability Groups</a:t>
            </a:r>
          </a:p>
          <a:p>
            <a:pPr lvl="1"/>
            <a:r>
              <a:rPr lang="en-US" sz="2400" dirty="0" smtClean="0"/>
              <a:t>&gt;= SQL Server 2012</a:t>
            </a:r>
          </a:p>
        </p:txBody>
      </p:sp>
      <p:sp>
        <p:nvSpPr>
          <p:cNvPr id="15364" name="Text Placeholder 1"/>
          <p:cNvSpPr>
            <a:spLocks noGrp="1"/>
          </p:cNvSpPr>
          <p:nvPr>
            <p:ph type="body" sz="quarter" idx="13"/>
          </p:nvPr>
        </p:nvSpPr>
        <p:spPr>
          <a:xfrm>
            <a:off x="714375" y="1096963"/>
            <a:ext cx="7972425" cy="393700"/>
          </a:xfrm>
        </p:spPr>
        <p:txBody>
          <a:bodyPr/>
          <a:lstStyle/>
          <a:p>
            <a:r>
              <a:rPr lang="en-US" smtClean="0"/>
              <a:t>Data replicas review</a:t>
            </a:r>
          </a:p>
        </p:txBody>
      </p:sp>
    </p:spTree>
    <p:extLst>
      <p:ext uri="{BB962C8B-B14F-4D97-AF65-F5344CB8AC3E}">
        <p14:creationId xmlns:p14="http://schemas.microsoft.com/office/powerpoint/2010/main" val="32590929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AlwaysOn AG</a:t>
            </a:r>
            <a:endParaRPr lang="en-US" dirty="0" smtClean="0"/>
          </a:p>
        </p:txBody>
      </p:sp>
      <p:sp>
        <p:nvSpPr>
          <p:cNvPr id="15363" name="Content Placeholder 2"/>
          <p:cNvSpPr>
            <a:spLocks noGrp="1"/>
          </p:cNvSpPr>
          <p:nvPr>
            <p:ph idx="1"/>
          </p:nvPr>
        </p:nvSpPr>
        <p:spPr/>
        <p:txBody>
          <a:bodyPr>
            <a:normAutofit fontScale="92500" lnSpcReduction="10000"/>
          </a:bodyPr>
          <a:lstStyle/>
          <a:p>
            <a:r>
              <a:rPr lang="en-US" dirty="0" smtClean="0"/>
              <a:t>Granularity</a:t>
            </a:r>
          </a:p>
          <a:p>
            <a:pPr lvl="1"/>
            <a:r>
              <a:rPr lang="en-US" dirty="0" smtClean="0"/>
              <a:t>Instance, database, table, subset of table…</a:t>
            </a:r>
          </a:p>
          <a:p>
            <a:r>
              <a:rPr lang="en-US" dirty="0" smtClean="0"/>
              <a:t>Reliability</a:t>
            </a:r>
          </a:p>
          <a:p>
            <a:pPr lvl="1"/>
            <a:r>
              <a:rPr lang="en-US" dirty="0" smtClean="0"/>
              <a:t>Number of replicas, synchronous…</a:t>
            </a:r>
          </a:p>
          <a:p>
            <a:r>
              <a:rPr lang="en-US" dirty="0" smtClean="0"/>
              <a:t>Performance</a:t>
            </a:r>
          </a:p>
          <a:p>
            <a:pPr lvl="1"/>
            <a:r>
              <a:rPr lang="en-US" dirty="0" smtClean="0"/>
              <a:t>Asynchronous, off-load activities</a:t>
            </a:r>
          </a:p>
          <a:p>
            <a:r>
              <a:rPr lang="en-US" dirty="0" smtClean="0"/>
              <a:t>Manageability</a:t>
            </a:r>
          </a:p>
          <a:p>
            <a:pPr lvl="1"/>
            <a:r>
              <a:rPr lang="en-US" dirty="0" smtClean="0"/>
              <a:t>Setup, management, number of moving parts…</a:t>
            </a:r>
          </a:p>
          <a:p>
            <a:r>
              <a:rPr lang="en-US" dirty="0" smtClean="0"/>
              <a:t>Failover transparency</a:t>
            </a:r>
          </a:p>
          <a:p>
            <a:pPr lvl="1"/>
            <a:r>
              <a:rPr lang="en-US" dirty="0" smtClean="0"/>
              <a:t>Manual, automatic, coordinated between parts…</a:t>
            </a:r>
          </a:p>
        </p:txBody>
      </p:sp>
      <p:sp>
        <p:nvSpPr>
          <p:cNvPr id="15364" name="Text Placeholder 1"/>
          <p:cNvSpPr>
            <a:spLocks noGrp="1"/>
          </p:cNvSpPr>
          <p:nvPr>
            <p:ph type="body" sz="quarter" idx="13"/>
          </p:nvPr>
        </p:nvSpPr>
        <p:spPr>
          <a:xfrm>
            <a:off x="714375" y="1096963"/>
            <a:ext cx="7972425" cy="393700"/>
          </a:xfrm>
        </p:spPr>
        <p:txBody>
          <a:bodyPr/>
          <a:lstStyle/>
          <a:p>
            <a:r>
              <a:rPr lang="en-US" dirty="0" smtClean="0"/>
              <a:t>Key evaluation factors for data replication</a:t>
            </a:r>
          </a:p>
        </p:txBody>
      </p:sp>
    </p:spTree>
    <p:extLst>
      <p:ext uri="{BB962C8B-B14F-4D97-AF65-F5344CB8AC3E}">
        <p14:creationId xmlns:p14="http://schemas.microsoft.com/office/powerpoint/2010/main" val="1670530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AlwaysOn AG</a:t>
            </a:r>
          </a:p>
        </p:txBody>
      </p:sp>
      <p:sp>
        <p:nvSpPr>
          <p:cNvPr id="46088" name="Content Placeholder 2"/>
          <p:cNvSpPr>
            <a:spLocks noGrp="1"/>
          </p:cNvSpPr>
          <p:nvPr>
            <p:ph idx="1"/>
          </p:nvPr>
        </p:nvSpPr>
        <p:spPr/>
        <p:txBody>
          <a:bodyPr>
            <a:normAutofit/>
          </a:bodyPr>
          <a:lstStyle/>
          <a:p>
            <a:r>
              <a:rPr lang="en-US" sz="2800" dirty="0" smtClean="0"/>
              <a:t>Advantages</a:t>
            </a:r>
          </a:p>
          <a:p>
            <a:pPr lvl="1"/>
            <a:r>
              <a:rPr lang="en-US" sz="2400" dirty="0" smtClean="0"/>
              <a:t>Entire database replicas</a:t>
            </a:r>
          </a:p>
          <a:p>
            <a:pPr lvl="1"/>
            <a:r>
              <a:rPr lang="en-US" sz="2400" dirty="0" smtClean="0"/>
              <a:t>Multiple replicas per database</a:t>
            </a:r>
          </a:p>
          <a:p>
            <a:pPr lvl="1"/>
            <a:r>
              <a:rPr lang="en-US" sz="2400" dirty="0" smtClean="0"/>
              <a:t>Simple and robust</a:t>
            </a:r>
          </a:p>
          <a:p>
            <a:r>
              <a:rPr lang="en-US" sz="2800" dirty="0" smtClean="0"/>
              <a:t>Disadvantages</a:t>
            </a:r>
          </a:p>
          <a:p>
            <a:pPr lvl="1"/>
            <a:r>
              <a:rPr lang="en-US" sz="2400" dirty="0" smtClean="0"/>
              <a:t>Only asynchronous replicas</a:t>
            </a:r>
          </a:p>
          <a:p>
            <a:pPr lvl="1"/>
            <a:r>
              <a:rPr lang="en-US" sz="2400" dirty="0" smtClean="0"/>
              <a:t>Readable replicas with trade-offs</a:t>
            </a:r>
          </a:p>
          <a:p>
            <a:pPr lvl="2"/>
            <a:r>
              <a:rPr lang="en-US" sz="2000" dirty="0" smtClean="0"/>
              <a:t>Updated to last log restore</a:t>
            </a:r>
          </a:p>
          <a:p>
            <a:pPr lvl="2"/>
            <a:r>
              <a:rPr lang="en-US" sz="2000" dirty="0" smtClean="0"/>
              <a:t>Need to disconnect clients before restoring</a:t>
            </a:r>
            <a:endParaRPr lang="en-US" sz="2000" dirty="0"/>
          </a:p>
        </p:txBody>
      </p:sp>
      <p:sp>
        <p:nvSpPr>
          <p:cNvPr id="16388" name="Text Placeholder 1"/>
          <p:cNvSpPr>
            <a:spLocks noGrp="1"/>
          </p:cNvSpPr>
          <p:nvPr>
            <p:ph type="body" sz="quarter" idx="13"/>
          </p:nvPr>
        </p:nvSpPr>
        <p:spPr>
          <a:xfrm>
            <a:off x="714375" y="1096963"/>
            <a:ext cx="7972425" cy="393700"/>
          </a:xfrm>
        </p:spPr>
        <p:txBody>
          <a:bodyPr/>
          <a:lstStyle/>
          <a:p>
            <a:r>
              <a:rPr lang="en-US" smtClean="0"/>
              <a:t>Log Shipping</a:t>
            </a:r>
          </a:p>
        </p:txBody>
      </p:sp>
    </p:spTree>
    <p:extLst>
      <p:ext uri="{BB962C8B-B14F-4D97-AF65-F5344CB8AC3E}">
        <p14:creationId xmlns:p14="http://schemas.microsoft.com/office/powerpoint/2010/main" val="4123752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olo 1"/>
          <p:cNvSpPr>
            <a:spLocks noGrp="1"/>
          </p:cNvSpPr>
          <p:nvPr>
            <p:ph type="title"/>
          </p:nvPr>
        </p:nvSpPr>
        <p:spPr>
          <a:xfrm>
            <a:off x="457200" y="274638"/>
            <a:ext cx="8229600" cy="1143000"/>
          </a:xfrm>
        </p:spPr>
        <p:txBody>
          <a:bodyPr/>
          <a:lstStyle/>
          <a:p>
            <a:r>
              <a:rPr lang="it-IT" dirty="0" err="1" smtClean="0"/>
              <a:t>Sponsors</a:t>
            </a:r>
            <a:endParaRPr lang="it-IT"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15615" y="2308675"/>
            <a:ext cx="2886570" cy="710175"/>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2607" y="2239476"/>
            <a:ext cx="2879967" cy="1025988"/>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607" y="3436277"/>
            <a:ext cx="2879967" cy="786182"/>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83499" y="1619193"/>
            <a:ext cx="2750803" cy="418727"/>
          </a:xfrm>
          <a:prstGeom prst="rect">
            <a:avLst/>
          </a:prstGeom>
        </p:spPr>
      </p:pic>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6543" y="1540713"/>
            <a:ext cx="2772097" cy="38982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181421" y="3113241"/>
            <a:ext cx="2920764" cy="104174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618639" y="4222459"/>
            <a:ext cx="1956537" cy="1711533"/>
          </a:xfrm>
          <a:prstGeom prst="rect">
            <a:avLst/>
          </a:prstGeom>
        </p:spPr>
      </p:pic>
    </p:spTree>
    <p:extLst>
      <p:ext uri="{BB962C8B-B14F-4D97-AF65-F5344CB8AC3E}">
        <p14:creationId xmlns:p14="http://schemas.microsoft.com/office/powerpoint/2010/main" val="35203969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smtClean="0"/>
              <a:t>AlwaysOn AG</a:t>
            </a:r>
          </a:p>
        </p:txBody>
      </p:sp>
      <p:sp>
        <p:nvSpPr>
          <p:cNvPr id="46088" name="Content Placeholder 2"/>
          <p:cNvSpPr>
            <a:spLocks noGrp="1"/>
          </p:cNvSpPr>
          <p:nvPr>
            <p:ph idx="1"/>
          </p:nvPr>
        </p:nvSpPr>
        <p:spPr/>
        <p:txBody>
          <a:bodyPr>
            <a:normAutofit/>
          </a:bodyPr>
          <a:lstStyle/>
          <a:p>
            <a:r>
              <a:rPr lang="en-US" sz="2800" dirty="0" smtClean="0"/>
              <a:t>Advantages</a:t>
            </a:r>
          </a:p>
          <a:p>
            <a:pPr lvl="1"/>
            <a:r>
              <a:rPr lang="en-US" sz="2400" dirty="0" smtClean="0"/>
              <a:t>More granular (depends on scenario)</a:t>
            </a:r>
          </a:p>
          <a:p>
            <a:pPr lvl="1"/>
            <a:r>
              <a:rPr lang="en-US" sz="2400" dirty="0" smtClean="0"/>
              <a:t>Multiple replicas</a:t>
            </a:r>
          </a:p>
          <a:p>
            <a:pPr lvl="1"/>
            <a:r>
              <a:rPr lang="en-US" sz="2400" dirty="0" smtClean="0"/>
              <a:t>Readable &amp; updateable replicas</a:t>
            </a:r>
          </a:p>
          <a:p>
            <a:r>
              <a:rPr lang="en-US" sz="2800" dirty="0" smtClean="0"/>
              <a:t>Disadvantages</a:t>
            </a:r>
          </a:p>
          <a:p>
            <a:pPr lvl="1"/>
            <a:r>
              <a:rPr lang="en-US" sz="2400" dirty="0" smtClean="0"/>
              <a:t>More granular (depends on scenario)</a:t>
            </a:r>
          </a:p>
          <a:p>
            <a:pPr lvl="1"/>
            <a:r>
              <a:rPr lang="en-US" sz="2400" dirty="0" smtClean="0"/>
              <a:t>Only asynchronous replicas</a:t>
            </a:r>
          </a:p>
          <a:p>
            <a:pPr lvl="1"/>
            <a:r>
              <a:rPr lang="en-US" sz="2400" dirty="0" smtClean="0"/>
              <a:t>Typically higher latency</a:t>
            </a:r>
          </a:p>
          <a:p>
            <a:pPr lvl="1"/>
            <a:r>
              <a:rPr lang="en-US" sz="2400" dirty="0" smtClean="0"/>
              <a:t>Complexity and maintenance overhead</a:t>
            </a:r>
          </a:p>
        </p:txBody>
      </p:sp>
      <p:sp>
        <p:nvSpPr>
          <p:cNvPr id="18436" name="Text Placeholder 1"/>
          <p:cNvSpPr>
            <a:spLocks noGrp="1"/>
          </p:cNvSpPr>
          <p:nvPr>
            <p:ph type="body" sz="quarter" idx="13"/>
          </p:nvPr>
        </p:nvSpPr>
        <p:spPr>
          <a:xfrm>
            <a:off x="714375" y="1096963"/>
            <a:ext cx="7972425" cy="393700"/>
          </a:xfrm>
        </p:spPr>
        <p:txBody>
          <a:bodyPr/>
          <a:lstStyle/>
          <a:p>
            <a:r>
              <a:rPr lang="en-US" smtClean="0"/>
              <a:t>Replication</a:t>
            </a:r>
          </a:p>
        </p:txBody>
      </p:sp>
    </p:spTree>
    <p:extLst>
      <p:ext uri="{BB962C8B-B14F-4D97-AF65-F5344CB8AC3E}">
        <p14:creationId xmlns:p14="http://schemas.microsoft.com/office/powerpoint/2010/main" val="31328908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AlwaysOn AG</a:t>
            </a:r>
          </a:p>
        </p:txBody>
      </p:sp>
      <p:sp>
        <p:nvSpPr>
          <p:cNvPr id="46088" name="Content Placeholder 2"/>
          <p:cNvSpPr>
            <a:spLocks noGrp="1"/>
          </p:cNvSpPr>
          <p:nvPr>
            <p:ph idx="1"/>
          </p:nvPr>
        </p:nvSpPr>
        <p:spPr/>
        <p:txBody>
          <a:bodyPr>
            <a:normAutofit/>
          </a:bodyPr>
          <a:lstStyle/>
          <a:p>
            <a:r>
              <a:rPr lang="en-US" sz="2800" dirty="0" smtClean="0"/>
              <a:t>Advantages</a:t>
            </a:r>
          </a:p>
          <a:p>
            <a:pPr lvl="1"/>
            <a:r>
              <a:rPr lang="en-US" sz="2400" dirty="0" smtClean="0"/>
              <a:t>Entire database replicas</a:t>
            </a:r>
          </a:p>
          <a:p>
            <a:pPr lvl="1"/>
            <a:r>
              <a:rPr lang="en-US" sz="2400" dirty="0" smtClean="0"/>
              <a:t>Synchronous and asynchronous (EE) replicas</a:t>
            </a:r>
          </a:p>
          <a:p>
            <a:pPr lvl="1"/>
            <a:r>
              <a:rPr lang="en-US" sz="2400" dirty="0" smtClean="0"/>
              <a:t>Simple and robust</a:t>
            </a:r>
          </a:p>
          <a:p>
            <a:r>
              <a:rPr lang="en-US" sz="2800" dirty="0" smtClean="0"/>
              <a:t>Disadvantages</a:t>
            </a:r>
          </a:p>
          <a:p>
            <a:pPr lvl="1"/>
            <a:r>
              <a:rPr lang="en-US" sz="2400" dirty="0" smtClean="0"/>
              <a:t>Only one replica per database</a:t>
            </a:r>
          </a:p>
          <a:p>
            <a:pPr lvl="1"/>
            <a:r>
              <a:rPr lang="en-US" sz="2400" dirty="0" smtClean="0"/>
              <a:t>Readable replicas need Database Snapshot</a:t>
            </a:r>
          </a:p>
          <a:p>
            <a:pPr lvl="2"/>
            <a:r>
              <a:rPr lang="en-US" sz="2000" dirty="0" smtClean="0"/>
              <a:t>Enterprise Edition</a:t>
            </a:r>
          </a:p>
          <a:p>
            <a:pPr lvl="2"/>
            <a:r>
              <a:rPr lang="en-US" sz="2000" dirty="0" smtClean="0"/>
              <a:t>Updated to last snapshot creation time</a:t>
            </a:r>
          </a:p>
          <a:p>
            <a:pPr lvl="2"/>
            <a:r>
              <a:rPr lang="en-US" sz="2000" dirty="0" smtClean="0"/>
              <a:t>Need to disconnect or handle multiple snapshot names</a:t>
            </a:r>
          </a:p>
        </p:txBody>
      </p:sp>
      <p:sp>
        <p:nvSpPr>
          <p:cNvPr id="17412" name="Text Placeholder 1"/>
          <p:cNvSpPr>
            <a:spLocks noGrp="1"/>
          </p:cNvSpPr>
          <p:nvPr>
            <p:ph type="body" sz="quarter" idx="13"/>
          </p:nvPr>
        </p:nvSpPr>
        <p:spPr>
          <a:xfrm>
            <a:off x="714375" y="1096963"/>
            <a:ext cx="7972425" cy="393700"/>
          </a:xfrm>
        </p:spPr>
        <p:txBody>
          <a:bodyPr/>
          <a:lstStyle/>
          <a:p>
            <a:r>
              <a:rPr lang="en-US" smtClean="0"/>
              <a:t>Database Mirroring</a:t>
            </a:r>
          </a:p>
        </p:txBody>
      </p:sp>
    </p:spTree>
    <p:extLst>
      <p:ext uri="{BB962C8B-B14F-4D97-AF65-F5344CB8AC3E}">
        <p14:creationId xmlns:p14="http://schemas.microsoft.com/office/powerpoint/2010/main" val="26082574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AlwaysOn AG</a:t>
            </a:r>
          </a:p>
        </p:txBody>
      </p:sp>
      <p:sp>
        <p:nvSpPr>
          <p:cNvPr id="19459" name="Content Placeholder 2"/>
          <p:cNvSpPr>
            <a:spLocks noGrp="1"/>
          </p:cNvSpPr>
          <p:nvPr>
            <p:ph idx="1"/>
          </p:nvPr>
        </p:nvSpPr>
        <p:spPr/>
        <p:txBody>
          <a:bodyPr>
            <a:normAutofit/>
          </a:bodyPr>
          <a:lstStyle/>
          <a:p>
            <a:r>
              <a:rPr lang="en-US" sz="2800" dirty="0" smtClean="0"/>
              <a:t>Manual Failover*</a:t>
            </a:r>
          </a:p>
          <a:p>
            <a:r>
              <a:rPr lang="en-US" sz="2800" dirty="0" smtClean="0"/>
              <a:t>No coordination to failover multiple DBs</a:t>
            </a:r>
          </a:p>
          <a:p>
            <a:r>
              <a:rPr lang="en-US" sz="2800" dirty="0" smtClean="0"/>
              <a:t>No backups on replicas*</a:t>
            </a:r>
          </a:p>
          <a:p>
            <a:r>
              <a:rPr lang="en-US" sz="2800" dirty="0" smtClean="0"/>
              <a:t>Specific limitations</a:t>
            </a:r>
          </a:p>
          <a:p>
            <a:pPr lvl="1"/>
            <a:r>
              <a:rPr lang="en-US" sz="2400" dirty="0" smtClean="0"/>
              <a:t>E.g. FILESTREAM, cross-database consistency of transactions, only one replica</a:t>
            </a:r>
          </a:p>
        </p:txBody>
      </p:sp>
      <p:sp>
        <p:nvSpPr>
          <p:cNvPr id="19460" name="Text Placeholder 1"/>
          <p:cNvSpPr>
            <a:spLocks noGrp="1"/>
          </p:cNvSpPr>
          <p:nvPr>
            <p:ph type="body" sz="quarter" idx="13"/>
          </p:nvPr>
        </p:nvSpPr>
        <p:spPr>
          <a:xfrm>
            <a:off x="714375" y="1096963"/>
            <a:ext cx="7972425" cy="393700"/>
          </a:xfrm>
        </p:spPr>
        <p:txBody>
          <a:bodyPr/>
          <a:lstStyle/>
          <a:p>
            <a:r>
              <a:rPr lang="en-US" smtClean="0"/>
              <a:t>Common Problems</a:t>
            </a:r>
          </a:p>
        </p:txBody>
      </p:sp>
    </p:spTree>
    <p:extLst>
      <p:ext uri="{BB962C8B-B14F-4D97-AF65-F5344CB8AC3E}">
        <p14:creationId xmlns:p14="http://schemas.microsoft.com/office/powerpoint/2010/main" val="7440015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AlwaysOn AG</a:t>
            </a:r>
          </a:p>
        </p:txBody>
      </p:sp>
      <p:sp>
        <p:nvSpPr>
          <p:cNvPr id="20483" name="Content Placeholder 2"/>
          <p:cNvSpPr>
            <a:spLocks noGrp="1"/>
          </p:cNvSpPr>
          <p:nvPr>
            <p:ph idx="1"/>
          </p:nvPr>
        </p:nvSpPr>
        <p:spPr/>
        <p:txBody>
          <a:bodyPr>
            <a:normAutofit/>
          </a:bodyPr>
          <a:lstStyle/>
          <a:p>
            <a:r>
              <a:rPr lang="en-US" sz="2800" dirty="0" smtClean="0"/>
              <a:t>Coordinated failover of multiple DBs</a:t>
            </a:r>
          </a:p>
          <a:p>
            <a:r>
              <a:rPr lang="en-US" sz="2800" dirty="0" smtClean="0"/>
              <a:t>Multiple replicas (up to 4 in 2012 and 8 in 2014)</a:t>
            </a:r>
          </a:p>
          <a:p>
            <a:r>
              <a:rPr lang="en-US" sz="2800" dirty="0" smtClean="0"/>
              <a:t>Synchronous/asynchronous replicas</a:t>
            </a:r>
          </a:p>
          <a:p>
            <a:r>
              <a:rPr lang="en-US" sz="2800" dirty="0" smtClean="0"/>
              <a:t>Up-to-date readable replicas</a:t>
            </a:r>
          </a:p>
          <a:p>
            <a:r>
              <a:rPr lang="en-US" sz="2800" dirty="0" smtClean="0"/>
              <a:t>Ability to off-load maintenance on replicas e.g. backups</a:t>
            </a:r>
          </a:p>
        </p:txBody>
      </p:sp>
      <p:sp>
        <p:nvSpPr>
          <p:cNvPr id="20484" name="Text Placeholder 1"/>
          <p:cNvSpPr>
            <a:spLocks noGrp="1"/>
          </p:cNvSpPr>
          <p:nvPr>
            <p:ph type="body" sz="quarter" idx="13"/>
          </p:nvPr>
        </p:nvSpPr>
        <p:spPr/>
        <p:txBody>
          <a:bodyPr/>
          <a:lstStyle/>
          <a:p>
            <a:r>
              <a:rPr lang="it-IT" smtClean="0"/>
              <a:t>AG</a:t>
            </a:r>
            <a:r>
              <a:rPr lang="en-US" smtClean="0"/>
              <a:t> as evolution </a:t>
            </a:r>
            <a:r>
              <a:rPr lang="it-IT" smtClean="0"/>
              <a:t>of Database Mirroring</a:t>
            </a:r>
            <a:endParaRPr lang="en-US" smtClean="0"/>
          </a:p>
        </p:txBody>
      </p:sp>
    </p:spTree>
    <p:extLst>
      <p:ext uri="{BB962C8B-B14F-4D97-AF65-F5344CB8AC3E}">
        <p14:creationId xmlns:p14="http://schemas.microsoft.com/office/powerpoint/2010/main" val="28375766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AlwaysOn AG</a:t>
            </a:r>
            <a:endParaRPr lang="en-US" dirty="0" smtClean="0"/>
          </a:p>
        </p:txBody>
      </p:sp>
      <p:pic>
        <p:nvPicPr>
          <p:cNvPr id="21507" name="Picture 2" descr="Availabilty group with five replicas"/>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a:xfrm>
            <a:off x="885825" y="2391569"/>
            <a:ext cx="7372350" cy="2943225"/>
          </a:xfrm>
        </p:spPr>
      </p:pic>
      <p:sp>
        <p:nvSpPr>
          <p:cNvPr id="21508" name="Text Placeholder 1"/>
          <p:cNvSpPr>
            <a:spLocks noGrp="1"/>
          </p:cNvSpPr>
          <p:nvPr>
            <p:ph type="body" sz="quarter" idx="13"/>
          </p:nvPr>
        </p:nvSpPr>
        <p:spPr/>
        <p:txBody>
          <a:bodyPr/>
          <a:lstStyle/>
          <a:p>
            <a:r>
              <a:rPr lang="en-US" smtClean="0"/>
              <a:t>AG Overview</a:t>
            </a:r>
            <a:endParaRPr lang="en-US" dirty="0" smtClean="0"/>
          </a:p>
        </p:txBody>
      </p:sp>
      <p:sp>
        <p:nvSpPr>
          <p:cNvPr id="21514" name="Rectangle 14"/>
          <p:cNvSpPr>
            <a:spLocks noChangeArrowheads="1"/>
          </p:cNvSpPr>
          <p:nvPr/>
        </p:nvSpPr>
        <p:spPr bwMode="auto">
          <a:xfrm>
            <a:off x="2346722" y="4808340"/>
            <a:ext cx="44505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dirty="0">
                <a:latin typeface="Segoe UI" pitchFamily="34" charset="0"/>
                <a:ea typeface="Segoe UI" pitchFamily="34" charset="0"/>
                <a:cs typeface="Segoe UI" pitchFamily="34" charset="0"/>
                <a:hlinkClick r:id="rId4"/>
              </a:rPr>
              <a:t>http://msdn.microsoft.com/en-us/library/ff877884.aspx</a:t>
            </a:r>
            <a:endParaRPr lang="en-US" sz="12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452184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smtClean="0"/>
              <a:t>AlwaysOn AG</a:t>
            </a:r>
          </a:p>
        </p:txBody>
      </p:sp>
      <p:sp>
        <p:nvSpPr>
          <p:cNvPr id="22531" name="Content Placeholder 2"/>
          <p:cNvSpPr>
            <a:spLocks noGrp="1"/>
          </p:cNvSpPr>
          <p:nvPr>
            <p:ph idx="1"/>
          </p:nvPr>
        </p:nvSpPr>
        <p:spPr/>
        <p:txBody>
          <a:bodyPr/>
          <a:lstStyle/>
          <a:p>
            <a:r>
              <a:rPr lang="en-US" smtClean="0"/>
              <a:t>Used by Availability Groups for</a:t>
            </a:r>
          </a:p>
          <a:p>
            <a:pPr lvl="1"/>
            <a:r>
              <a:rPr lang="en-US" smtClean="0"/>
              <a:t>Primary health detection</a:t>
            </a:r>
          </a:p>
          <a:p>
            <a:pPr lvl="1"/>
            <a:r>
              <a:rPr lang="en-US" smtClean="0"/>
              <a:t>Inter-node health detection</a:t>
            </a:r>
          </a:p>
          <a:p>
            <a:pPr lvl="1"/>
            <a:r>
              <a:rPr lang="en-US" smtClean="0"/>
              <a:t>Failover coordination</a:t>
            </a:r>
          </a:p>
          <a:p>
            <a:pPr lvl="1"/>
            <a:r>
              <a:rPr lang="en-US" smtClean="0"/>
              <a:t>Distributed data store for settings and state</a:t>
            </a:r>
          </a:p>
          <a:p>
            <a:pPr lvl="1"/>
            <a:r>
              <a:rPr lang="en-US" smtClean="0"/>
              <a:t>Distributed change notifications between nodes</a:t>
            </a:r>
            <a:endParaRPr lang="en-US" dirty="0" smtClean="0"/>
          </a:p>
        </p:txBody>
      </p:sp>
      <p:sp>
        <p:nvSpPr>
          <p:cNvPr id="22532" name="Text Placeholder 1"/>
          <p:cNvSpPr>
            <a:spLocks noGrp="1"/>
          </p:cNvSpPr>
          <p:nvPr>
            <p:ph type="body" sz="quarter" idx="13"/>
          </p:nvPr>
        </p:nvSpPr>
        <p:spPr/>
        <p:txBody>
          <a:bodyPr/>
          <a:lstStyle/>
          <a:p>
            <a:r>
              <a:rPr lang="en-US" smtClean="0"/>
              <a:t>Windows Server Failover Clustering (WSFC)</a:t>
            </a:r>
          </a:p>
        </p:txBody>
      </p:sp>
      <p:pic>
        <p:nvPicPr>
          <p:cNvPr id="22538" name="Picture 2" descr="Availabilty group with five replica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86247" y="545207"/>
            <a:ext cx="2212181" cy="88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4145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AlwaysOn AG</a:t>
            </a:r>
          </a:p>
        </p:txBody>
      </p:sp>
      <p:sp>
        <p:nvSpPr>
          <p:cNvPr id="46088" name="Content Placeholder 2"/>
          <p:cNvSpPr>
            <a:spLocks noGrp="1"/>
          </p:cNvSpPr>
          <p:nvPr>
            <p:ph idx="1"/>
          </p:nvPr>
        </p:nvSpPr>
        <p:spPr/>
        <p:txBody>
          <a:bodyPr>
            <a:normAutofit/>
          </a:bodyPr>
          <a:lstStyle/>
          <a:p>
            <a:r>
              <a:rPr lang="en-US" sz="2800" dirty="0" smtClean="0"/>
              <a:t>Availability Group</a:t>
            </a:r>
          </a:p>
          <a:p>
            <a:pPr lvl="1"/>
            <a:r>
              <a:rPr lang="en-US" sz="2400" dirty="0" smtClean="0"/>
              <a:t>Set of availability databases failover over together</a:t>
            </a:r>
          </a:p>
          <a:p>
            <a:r>
              <a:rPr lang="en-US" sz="2800" dirty="0" smtClean="0"/>
              <a:t>Availability Database</a:t>
            </a:r>
          </a:p>
          <a:p>
            <a:pPr lvl="1"/>
            <a:r>
              <a:rPr lang="en-US" sz="2400" dirty="0" smtClean="0"/>
              <a:t>Database belonging to an availability group</a:t>
            </a:r>
          </a:p>
          <a:p>
            <a:r>
              <a:rPr lang="en-US" sz="2800" dirty="0" smtClean="0"/>
              <a:t>Primary Database</a:t>
            </a:r>
          </a:p>
          <a:p>
            <a:pPr lvl="1"/>
            <a:r>
              <a:rPr lang="en-US" sz="2400" dirty="0" smtClean="0"/>
              <a:t>Read/write copy of an availability database</a:t>
            </a:r>
          </a:p>
          <a:p>
            <a:r>
              <a:rPr lang="en-US" sz="2800" dirty="0" smtClean="0"/>
              <a:t>Secondary Database</a:t>
            </a:r>
          </a:p>
          <a:p>
            <a:pPr lvl="1"/>
            <a:r>
              <a:rPr lang="en-US" sz="2400" dirty="0" smtClean="0"/>
              <a:t>Read only copy of an availability database</a:t>
            </a:r>
          </a:p>
        </p:txBody>
      </p:sp>
      <p:sp>
        <p:nvSpPr>
          <p:cNvPr id="23556" name="Text Placeholder 1"/>
          <p:cNvSpPr>
            <a:spLocks noGrp="1"/>
          </p:cNvSpPr>
          <p:nvPr>
            <p:ph type="body" sz="quarter" idx="13"/>
          </p:nvPr>
        </p:nvSpPr>
        <p:spPr/>
        <p:txBody>
          <a:bodyPr/>
          <a:lstStyle/>
          <a:p>
            <a:r>
              <a:rPr lang="en-US" smtClean="0"/>
              <a:t>Groups and databases</a:t>
            </a:r>
          </a:p>
        </p:txBody>
      </p:sp>
      <p:pic>
        <p:nvPicPr>
          <p:cNvPr id="9" name="Picture 2" descr="Availabilty group with five replica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86247" y="545207"/>
            <a:ext cx="2212181" cy="88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01319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AlwaysOn AG</a:t>
            </a:r>
          </a:p>
        </p:txBody>
      </p:sp>
      <p:sp>
        <p:nvSpPr>
          <p:cNvPr id="46088" name="Content Placeholder 2"/>
          <p:cNvSpPr>
            <a:spLocks noGrp="1"/>
          </p:cNvSpPr>
          <p:nvPr>
            <p:ph idx="1"/>
          </p:nvPr>
        </p:nvSpPr>
        <p:spPr/>
        <p:txBody>
          <a:bodyPr>
            <a:normAutofit/>
          </a:bodyPr>
          <a:lstStyle/>
          <a:p>
            <a:r>
              <a:rPr lang="en-US" sz="2800" dirty="0" smtClean="0"/>
              <a:t>Availability Replica</a:t>
            </a:r>
          </a:p>
          <a:p>
            <a:pPr lvl="1"/>
            <a:r>
              <a:rPr lang="en-US" sz="2400" dirty="0" smtClean="0"/>
              <a:t>Instance of availability group hosted on a specific SQL Server instance</a:t>
            </a:r>
          </a:p>
          <a:p>
            <a:r>
              <a:rPr lang="en-US" sz="2800" dirty="0" smtClean="0"/>
              <a:t>Primary Replica</a:t>
            </a:r>
          </a:p>
          <a:p>
            <a:pPr lvl="1"/>
            <a:r>
              <a:rPr lang="en-US" sz="2400" dirty="0" smtClean="0"/>
              <a:t>Makes primary databases available in read/write</a:t>
            </a:r>
          </a:p>
          <a:p>
            <a:pPr lvl="1"/>
            <a:r>
              <a:rPr lang="en-US" sz="2400" dirty="0" smtClean="0"/>
              <a:t>Send log records to synchronize secondary replicas</a:t>
            </a:r>
          </a:p>
          <a:p>
            <a:r>
              <a:rPr lang="en-US" sz="2800" dirty="0" smtClean="0"/>
              <a:t>Secondary Replica</a:t>
            </a:r>
          </a:p>
          <a:p>
            <a:pPr lvl="1"/>
            <a:r>
              <a:rPr lang="en-US" sz="2400" dirty="0" smtClean="0"/>
              <a:t>Maintains read/only copies of availability DBs</a:t>
            </a:r>
          </a:p>
        </p:txBody>
      </p:sp>
      <p:sp>
        <p:nvSpPr>
          <p:cNvPr id="24580" name="Text Placeholder 1"/>
          <p:cNvSpPr>
            <a:spLocks noGrp="1"/>
          </p:cNvSpPr>
          <p:nvPr>
            <p:ph type="body" sz="quarter" idx="13"/>
          </p:nvPr>
        </p:nvSpPr>
        <p:spPr/>
        <p:txBody>
          <a:bodyPr/>
          <a:lstStyle/>
          <a:p>
            <a:r>
              <a:rPr lang="en-US" smtClean="0"/>
              <a:t>Replicas</a:t>
            </a:r>
          </a:p>
        </p:txBody>
      </p:sp>
      <p:pic>
        <p:nvPicPr>
          <p:cNvPr id="9" name="Picture 2" descr="Availabilty group with five replica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86247" y="545207"/>
            <a:ext cx="2212181" cy="88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218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AlwaysOn AG</a:t>
            </a:r>
          </a:p>
        </p:txBody>
      </p:sp>
      <p:sp>
        <p:nvSpPr>
          <p:cNvPr id="25603" name="Content Placeholder 2"/>
          <p:cNvSpPr>
            <a:spLocks noGrp="1"/>
          </p:cNvSpPr>
          <p:nvPr>
            <p:ph idx="1"/>
          </p:nvPr>
        </p:nvSpPr>
        <p:spPr/>
        <p:txBody>
          <a:bodyPr>
            <a:normAutofit/>
          </a:bodyPr>
          <a:lstStyle/>
          <a:p>
            <a:r>
              <a:rPr lang="en-US" sz="2800" dirty="0" smtClean="0"/>
              <a:t>Availability Group Listener</a:t>
            </a:r>
          </a:p>
          <a:p>
            <a:pPr lvl="1"/>
            <a:r>
              <a:rPr lang="en-US" sz="2400" dirty="0" smtClean="0"/>
              <a:t>Virtual server name to access replicas</a:t>
            </a:r>
          </a:p>
          <a:p>
            <a:pPr lvl="1"/>
            <a:r>
              <a:rPr lang="en-US" sz="2400" dirty="0" smtClean="0"/>
              <a:t>Managed by WSFC</a:t>
            </a:r>
          </a:p>
          <a:p>
            <a:r>
              <a:rPr lang="en-US" sz="2800" dirty="0" smtClean="0"/>
              <a:t>Mirroring Endpoint</a:t>
            </a:r>
          </a:p>
          <a:p>
            <a:pPr lvl="1"/>
            <a:r>
              <a:rPr lang="en-US" sz="2400" dirty="0" smtClean="0"/>
              <a:t>Used to send log records</a:t>
            </a:r>
          </a:p>
          <a:p>
            <a:pPr lvl="1"/>
            <a:r>
              <a:rPr lang="en-US" sz="2400" dirty="0" smtClean="0"/>
              <a:t>Synchronization mechanism similar to Database Mirroring</a:t>
            </a:r>
          </a:p>
        </p:txBody>
      </p:sp>
      <p:sp>
        <p:nvSpPr>
          <p:cNvPr id="25604" name="Text Placeholder 1"/>
          <p:cNvSpPr>
            <a:spLocks noGrp="1"/>
          </p:cNvSpPr>
          <p:nvPr>
            <p:ph type="body" sz="quarter" idx="13"/>
          </p:nvPr>
        </p:nvSpPr>
        <p:spPr/>
        <p:txBody>
          <a:bodyPr/>
          <a:lstStyle/>
          <a:p>
            <a:r>
              <a:rPr lang="en-US" smtClean="0"/>
              <a:t>Connectivity</a:t>
            </a:r>
          </a:p>
        </p:txBody>
      </p:sp>
      <p:pic>
        <p:nvPicPr>
          <p:cNvPr id="9" name="Picture 2" descr="Availabilty group with five replica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86247" y="545207"/>
            <a:ext cx="2212181" cy="88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0575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mtClean="0"/>
              <a:t>AlwaysOn AG</a:t>
            </a:r>
          </a:p>
        </p:txBody>
      </p:sp>
      <p:sp>
        <p:nvSpPr>
          <p:cNvPr id="32771" name="Content Placeholder 14"/>
          <p:cNvSpPr>
            <a:spLocks noGrp="1"/>
          </p:cNvSpPr>
          <p:nvPr>
            <p:ph idx="1"/>
          </p:nvPr>
        </p:nvSpPr>
        <p:spPr/>
        <p:txBody>
          <a:bodyPr>
            <a:normAutofit/>
          </a:bodyPr>
          <a:lstStyle/>
          <a:p>
            <a:r>
              <a:rPr lang="en-US" sz="2800" dirty="0" smtClean="0"/>
              <a:t>Defined by</a:t>
            </a:r>
          </a:p>
          <a:p>
            <a:pPr lvl="1"/>
            <a:r>
              <a:rPr lang="en-US" sz="2400" dirty="0" smtClean="0"/>
              <a:t>Virtual Network Name (VNN)</a:t>
            </a:r>
          </a:p>
          <a:p>
            <a:pPr lvl="1"/>
            <a:r>
              <a:rPr lang="en-US" sz="2400" dirty="0" smtClean="0"/>
              <a:t>TCP Port</a:t>
            </a:r>
          </a:p>
          <a:p>
            <a:pPr lvl="1"/>
            <a:r>
              <a:rPr lang="en-US" sz="2400" dirty="0" smtClean="0"/>
              <a:t>One or more IP addresses (static or DHCP)</a:t>
            </a:r>
          </a:p>
          <a:p>
            <a:r>
              <a:rPr lang="en-US" sz="2800" dirty="0" smtClean="0"/>
              <a:t>Client connection</a:t>
            </a:r>
          </a:p>
          <a:p>
            <a:pPr lvl="1"/>
            <a:r>
              <a:rPr lang="en-US" sz="2400" dirty="0" smtClean="0"/>
              <a:t>Application Intent allows automatic routing</a:t>
            </a:r>
          </a:p>
          <a:p>
            <a:pPr lvl="1"/>
            <a:r>
              <a:rPr lang="en-US" sz="2400" dirty="0" smtClean="0"/>
              <a:t>Support for Mirroring connection string</a:t>
            </a:r>
          </a:p>
          <a:p>
            <a:pPr lvl="1"/>
            <a:r>
              <a:rPr lang="en-US" sz="2400" dirty="0" smtClean="0"/>
              <a:t>SPN registration automatic for Kerberos auth.</a:t>
            </a:r>
          </a:p>
        </p:txBody>
      </p:sp>
      <p:sp>
        <p:nvSpPr>
          <p:cNvPr id="32772" name="Text Placeholder 1"/>
          <p:cNvSpPr>
            <a:spLocks noGrp="1"/>
          </p:cNvSpPr>
          <p:nvPr>
            <p:ph type="body" sz="quarter" idx="13"/>
          </p:nvPr>
        </p:nvSpPr>
        <p:spPr/>
        <p:txBody>
          <a:bodyPr/>
          <a:lstStyle/>
          <a:p>
            <a:r>
              <a:rPr lang="en-US" smtClean="0"/>
              <a:t>Availability Group Listener</a:t>
            </a:r>
          </a:p>
        </p:txBody>
      </p:sp>
    </p:spTree>
    <p:extLst>
      <p:ext uri="{BB962C8B-B14F-4D97-AF65-F5344CB8AC3E}">
        <p14:creationId xmlns:p14="http://schemas.microsoft.com/office/powerpoint/2010/main" val="975897503"/>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smtClean="0"/>
              <a:t>Organizers</a:t>
            </a:r>
            <a:endParaRPr lang="en-US" dirty="0"/>
          </a:p>
        </p:txBody>
      </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30739" y="3850892"/>
            <a:ext cx="3540959" cy="1804184"/>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50727" y="3651309"/>
            <a:ext cx="2744886" cy="2003767"/>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0420" y="1430709"/>
            <a:ext cx="2523533" cy="2207528"/>
          </a:xfrm>
          <a:prstGeom prst="rect">
            <a:avLst/>
          </a:prstGeom>
        </p:spPr>
      </p:pic>
    </p:spTree>
    <p:extLst>
      <p:ext uri="{BB962C8B-B14F-4D97-AF65-F5344CB8AC3E}">
        <p14:creationId xmlns:p14="http://schemas.microsoft.com/office/powerpoint/2010/main" val="4076589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mtClean="0"/>
              <a:t>AlwaysOn AG</a:t>
            </a:r>
          </a:p>
        </p:txBody>
      </p:sp>
      <p:sp>
        <p:nvSpPr>
          <p:cNvPr id="26627" name="Content Placeholder 2"/>
          <p:cNvSpPr>
            <a:spLocks noGrp="1"/>
          </p:cNvSpPr>
          <p:nvPr>
            <p:ph idx="1"/>
          </p:nvPr>
        </p:nvSpPr>
        <p:spPr/>
        <p:txBody>
          <a:bodyPr>
            <a:normAutofit/>
          </a:bodyPr>
          <a:lstStyle/>
          <a:p>
            <a:r>
              <a:rPr lang="en-US" sz="2800" dirty="0" smtClean="0"/>
              <a:t>Availability Mode</a:t>
            </a:r>
          </a:p>
          <a:p>
            <a:pPr lvl="1"/>
            <a:r>
              <a:rPr lang="en-US" sz="2400" dirty="0" smtClean="0"/>
              <a:t>Synchronous</a:t>
            </a:r>
          </a:p>
          <a:p>
            <a:pPr lvl="1"/>
            <a:r>
              <a:rPr lang="en-US" sz="2400" dirty="0" smtClean="0"/>
              <a:t>Asynchronous</a:t>
            </a:r>
          </a:p>
          <a:p>
            <a:r>
              <a:rPr lang="en-US" sz="2800" dirty="0" smtClean="0"/>
              <a:t>Failover mode</a:t>
            </a:r>
          </a:p>
          <a:p>
            <a:pPr lvl="1"/>
            <a:r>
              <a:rPr lang="en-US" sz="2400" dirty="0" smtClean="0"/>
              <a:t>Automatic</a:t>
            </a:r>
          </a:p>
          <a:p>
            <a:pPr lvl="1"/>
            <a:r>
              <a:rPr lang="en-US" sz="2400" dirty="0" smtClean="0"/>
              <a:t>Manual</a:t>
            </a:r>
          </a:p>
          <a:p>
            <a:pPr lvl="1"/>
            <a:r>
              <a:rPr lang="en-US" sz="2400" dirty="0" smtClean="0"/>
              <a:t>Forced</a:t>
            </a:r>
          </a:p>
        </p:txBody>
      </p:sp>
      <p:sp>
        <p:nvSpPr>
          <p:cNvPr id="26628" name="Text Placeholder 1"/>
          <p:cNvSpPr>
            <a:spLocks noGrp="1"/>
          </p:cNvSpPr>
          <p:nvPr>
            <p:ph type="body" sz="quarter" idx="13"/>
          </p:nvPr>
        </p:nvSpPr>
        <p:spPr/>
        <p:txBody>
          <a:bodyPr/>
          <a:lstStyle/>
          <a:p>
            <a:r>
              <a:rPr lang="en-US" smtClean="0"/>
              <a:t>Synchronization and Failover</a:t>
            </a:r>
          </a:p>
        </p:txBody>
      </p:sp>
    </p:spTree>
    <p:extLst>
      <p:ext uri="{BB962C8B-B14F-4D97-AF65-F5344CB8AC3E}">
        <p14:creationId xmlns:p14="http://schemas.microsoft.com/office/powerpoint/2010/main" val="2170385912"/>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AlwaysOn AG</a:t>
            </a:r>
          </a:p>
        </p:txBody>
      </p:sp>
      <p:sp>
        <p:nvSpPr>
          <p:cNvPr id="27651" name="Content Placeholder 2"/>
          <p:cNvSpPr>
            <a:spLocks noGrp="1"/>
          </p:cNvSpPr>
          <p:nvPr>
            <p:ph idx="1"/>
          </p:nvPr>
        </p:nvSpPr>
        <p:spPr/>
        <p:txBody>
          <a:bodyPr>
            <a:normAutofit/>
          </a:bodyPr>
          <a:lstStyle/>
          <a:p>
            <a:r>
              <a:rPr lang="en-US" sz="2800" dirty="0" smtClean="0"/>
              <a:t>Primary and Secondary need</a:t>
            </a:r>
          </a:p>
          <a:p>
            <a:pPr lvl="1"/>
            <a:r>
              <a:rPr lang="en-US" sz="2400" dirty="0" smtClean="0"/>
              <a:t>Synchronous Availability Mode configuration</a:t>
            </a:r>
          </a:p>
          <a:p>
            <a:pPr lvl="1"/>
            <a:r>
              <a:rPr lang="en-US" sz="2400" dirty="0" smtClean="0"/>
              <a:t>Automatic Failover configuration</a:t>
            </a:r>
          </a:p>
          <a:p>
            <a:pPr lvl="1"/>
            <a:r>
              <a:rPr lang="en-US" sz="2400" dirty="0" smtClean="0"/>
              <a:t>To be synchronized</a:t>
            </a:r>
          </a:p>
          <a:p>
            <a:r>
              <a:rPr lang="en-US" sz="2800" dirty="0" smtClean="0"/>
              <a:t>WFSC needs to reach a quorum</a:t>
            </a:r>
          </a:p>
          <a:p>
            <a:r>
              <a:rPr lang="en-US" sz="2800" dirty="0" smtClean="0"/>
              <a:t>Failover policies met</a:t>
            </a:r>
          </a:p>
          <a:p>
            <a:pPr lvl="1"/>
            <a:r>
              <a:rPr lang="en-US" sz="2400" dirty="0"/>
              <a:t>Leverages FCI mechanism</a:t>
            </a:r>
            <a:endParaRPr lang="en-US" sz="2400" dirty="0" smtClean="0"/>
          </a:p>
        </p:txBody>
      </p:sp>
      <p:sp>
        <p:nvSpPr>
          <p:cNvPr id="27652" name="Text Placeholder 1"/>
          <p:cNvSpPr>
            <a:spLocks noGrp="1"/>
          </p:cNvSpPr>
          <p:nvPr>
            <p:ph type="body" sz="quarter" idx="13"/>
          </p:nvPr>
        </p:nvSpPr>
        <p:spPr/>
        <p:txBody>
          <a:bodyPr/>
          <a:lstStyle/>
          <a:p>
            <a:r>
              <a:rPr lang="en-US" smtClean="0"/>
              <a:t>Conditions for Automatic Failover</a:t>
            </a:r>
          </a:p>
        </p:txBody>
      </p:sp>
    </p:spTree>
    <p:extLst>
      <p:ext uri="{BB962C8B-B14F-4D97-AF65-F5344CB8AC3E}">
        <p14:creationId xmlns:p14="http://schemas.microsoft.com/office/powerpoint/2010/main" val="40469500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AlwaysOn AG</a:t>
            </a:r>
          </a:p>
        </p:txBody>
      </p:sp>
      <p:sp>
        <p:nvSpPr>
          <p:cNvPr id="28675" name="Content Placeholder 2"/>
          <p:cNvSpPr>
            <a:spLocks noGrp="1"/>
          </p:cNvSpPr>
          <p:nvPr>
            <p:ph idx="1"/>
          </p:nvPr>
        </p:nvSpPr>
        <p:spPr/>
        <p:txBody>
          <a:bodyPr>
            <a:normAutofit/>
          </a:bodyPr>
          <a:lstStyle/>
          <a:p>
            <a:r>
              <a:rPr lang="en-US" sz="2800" dirty="0" smtClean="0"/>
              <a:t>Leverages FCI mechanism</a:t>
            </a:r>
          </a:p>
          <a:p>
            <a:pPr lvl="1"/>
            <a:r>
              <a:rPr lang="en-US" sz="2400" dirty="0" smtClean="0"/>
              <a:t> </a:t>
            </a:r>
            <a:r>
              <a:rPr lang="en-US" sz="2400" b="1" dirty="0" err="1" smtClean="0">
                <a:solidFill>
                  <a:srgbClr val="C00000"/>
                </a:solidFill>
                <a:latin typeface="Courier New" panose="02070309020205020404" pitchFamily="49" charset="0"/>
                <a:cs typeface="Courier New" panose="02070309020205020404" pitchFamily="49" charset="0"/>
              </a:rPr>
              <a:t>sp_server_diagnostic</a:t>
            </a:r>
            <a:endParaRPr lang="en-US" sz="2400" b="1" dirty="0" smtClean="0">
              <a:solidFill>
                <a:srgbClr val="C00000"/>
              </a:solidFill>
              <a:latin typeface="Courier New" panose="02070309020205020404" pitchFamily="49" charset="0"/>
              <a:cs typeface="Courier New" panose="02070309020205020404" pitchFamily="49" charset="0"/>
            </a:endParaRPr>
          </a:p>
          <a:p>
            <a:r>
              <a:rPr lang="en-US" sz="2800" dirty="0" smtClean="0"/>
              <a:t>Configuration in T-SQL</a:t>
            </a:r>
          </a:p>
          <a:p>
            <a:pPr lvl="1"/>
            <a:r>
              <a:rPr lang="en-US" sz="2400" dirty="0" smtClean="0"/>
              <a:t> </a:t>
            </a:r>
            <a:r>
              <a:rPr lang="en-US" sz="2400" b="1" dirty="0" smtClean="0">
                <a:solidFill>
                  <a:srgbClr val="C00000"/>
                </a:solidFill>
                <a:latin typeface="Courier New" panose="02070309020205020404" pitchFamily="49" charset="0"/>
                <a:cs typeface="Courier New" panose="02070309020205020404" pitchFamily="49" charset="0"/>
              </a:rPr>
              <a:t>ALTER AVAILABILITY GROUP …</a:t>
            </a:r>
            <a:br>
              <a:rPr lang="en-US" sz="2400" b="1" dirty="0" smtClean="0">
                <a:solidFill>
                  <a:srgbClr val="C00000"/>
                </a:solidFill>
                <a:latin typeface="Courier New" panose="02070309020205020404" pitchFamily="49" charset="0"/>
                <a:cs typeface="Courier New" panose="02070309020205020404" pitchFamily="49" charset="0"/>
              </a:rPr>
            </a:br>
            <a:r>
              <a:rPr lang="en-US" sz="2400" b="1" dirty="0" smtClean="0">
                <a:solidFill>
                  <a:srgbClr val="C00000"/>
                </a:solidFill>
                <a:latin typeface="Courier New" panose="02070309020205020404" pitchFamily="49" charset="0"/>
                <a:cs typeface="Courier New" panose="02070309020205020404" pitchFamily="49" charset="0"/>
              </a:rPr>
              <a:t>SET (HEALTH_CHECK_TIMEOUT = 30000);</a:t>
            </a:r>
          </a:p>
          <a:p>
            <a:pPr lvl="1"/>
            <a:r>
              <a:rPr lang="en-US" sz="2400" dirty="0" smtClean="0"/>
              <a:t> </a:t>
            </a:r>
            <a:r>
              <a:rPr lang="en-US" sz="2400" b="1" dirty="0" smtClean="0">
                <a:solidFill>
                  <a:srgbClr val="C00000"/>
                </a:solidFill>
                <a:latin typeface="Courier New" panose="02070309020205020404" pitchFamily="49" charset="0"/>
                <a:cs typeface="Courier New" panose="02070309020205020404" pitchFamily="49" charset="0"/>
              </a:rPr>
              <a:t>ALTER AVAILABILITY GROUP …</a:t>
            </a:r>
            <a:br>
              <a:rPr lang="en-US" sz="2400" b="1" dirty="0" smtClean="0">
                <a:solidFill>
                  <a:srgbClr val="C00000"/>
                </a:solidFill>
                <a:latin typeface="Courier New" panose="02070309020205020404" pitchFamily="49" charset="0"/>
                <a:cs typeface="Courier New" panose="02070309020205020404" pitchFamily="49" charset="0"/>
              </a:rPr>
            </a:br>
            <a:r>
              <a:rPr lang="en-US" sz="2400" b="1" dirty="0" smtClean="0">
                <a:solidFill>
                  <a:srgbClr val="C00000"/>
                </a:solidFill>
                <a:latin typeface="Courier New" panose="02070309020205020404" pitchFamily="49" charset="0"/>
                <a:cs typeface="Courier New" panose="02070309020205020404" pitchFamily="49" charset="0"/>
              </a:rPr>
              <a:t>SET (FAILURE_CONDITION_LEVEL = 3);</a:t>
            </a:r>
            <a:endParaRPr lang="en-US" sz="2400" b="1" dirty="0">
              <a:solidFill>
                <a:srgbClr val="C00000"/>
              </a:solidFill>
              <a:latin typeface="Courier New" panose="02070309020205020404" pitchFamily="49" charset="0"/>
              <a:cs typeface="Courier New" panose="02070309020205020404" pitchFamily="49" charset="0"/>
            </a:endParaRPr>
          </a:p>
        </p:txBody>
      </p:sp>
      <p:sp>
        <p:nvSpPr>
          <p:cNvPr id="28676" name="Text Placeholder 1"/>
          <p:cNvSpPr>
            <a:spLocks noGrp="1"/>
          </p:cNvSpPr>
          <p:nvPr>
            <p:ph type="body" sz="quarter" idx="13"/>
          </p:nvPr>
        </p:nvSpPr>
        <p:spPr/>
        <p:txBody>
          <a:bodyPr/>
          <a:lstStyle/>
          <a:p>
            <a:r>
              <a:rPr lang="en-US" smtClean="0"/>
              <a:t>Flexible failover policies for Availability Groups</a:t>
            </a:r>
          </a:p>
        </p:txBody>
      </p:sp>
    </p:spTree>
    <p:extLst>
      <p:ext uri="{BB962C8B-B14F-4D97-AF65-F5344CB8AC3E}">
        <p14:creationId xmlns:p14="http://schemas.microsoft.com/office/powerpoint/2010/main" val="39761708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AlwaysOn AG</a:t>
            </a:r>
          </a:p>
        </p:txBody>
      </p:sp>
      <p:sp>
        <p:nvSpPr>
          <p:cNvPr id="29699" name="Content Placeholder 2"/>
          <p:cNvSpPr>
            <a:spLocks noGrp="1"/>
          </p:cNvSpPr>
          <p:nvPr>
            <p:ph idx="1"/>
          </p:nvPr>
        </p:nvSpPr>
        <p:spPr/>
        <p:txBody>
          <a:bodyPr>
            <a:normAutofit/>
          </a:bodyPr>
          <a:lstStyle/>
          <a:p>
            <a:r>
              <a:rPr lang="en-US" sz="2800" dirty="0" smtClean="0"/>
              <a:t>On server down</a:t>
            </a:r>
          </a:p>
          <a:p>
            <a:r>
              <a:rPr lang="en-US" sz="2800" dirty="0" smtClean="0"/>
              <a:t>On server unresponsive</a:t>
            </a:r>
          </a:p>
          <a:p>
            <a:r>
              <a:rPr lang="en-US" sz="2800" dirty="0" smtClean="0"/>
              <a:t>On critical server error</a:t>
            </a:r>
          </a:p>
          <a:p>
            <a:r>
              <a:rPr lang="en-US" sz="2800" dirty="0" smtClean="0"/>
              <a:t>On moderate server error</a:t>
            </a:r>
          </a:p>
          <a:p>
            <a:r>
              <a:rPr lang="en-US" sz="2800" dirty="0" smtClean="0"/>
              <a:t>On any qualified failure conditions</a:t>
            </a:r>
          </a:p>
        </p:txBody>
      </p:sp>
      <p:sp>
        <p:nvSpPr>
          <p:cNvPr id="29700" name="Text Placeholder 1"/>
          <p:cNvSpPr>
            <a:spLocks noGrp="1"/>
          </p:cNvSpPr>
          <p:nvPr>
            <p:ph type="body" sz="quarter" idx="13"/>
          </p:nvPr>
        </p:nvSpPr>
        <p:spPr/>
        <p:txBody>
          <a:bodyPr/>
          <a:lstStyle/>
          <a:p>
            <a:r>
              <a:rPr lang="en-US" smtClean="0"/>
              <a:t>Failure condition levels for Availability Groups</a:t>
            </a:r>
          </a:p>
        </p:txBody>
      </p:sp>
    </p:spTree>
    <p:extLst>
      <p:ext uri="{BB962C8B-B14F-4D97-AF65-F5344CB8AC3E}">
        <p14:creationId xmlns:p14="http://schemas.microsoft.com/office/powerpoint/2010/main" val="48687248"/>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t>AlwaysOn AG</a:t>
            </a:r>
          </a:p>
        </p:txBody>
      </p:sp>
      <p:sp>
        <p:nvSpPr>
          <p:cNvPr id="15" name="Content Placeholder 14"/>
          <p:cNvSpPr>
            <a:spLocks noGrp="1"/>
          </p:cNvSpPr>
          <p:nvPr>
            <p:ph idx="1"/>
          </p:nvPr>
        </p:nvSpPr>
        <p:spPr/>
        <p:txBody>
          <a:bodyPr>
            <a:normAutofit/>
          </a:bodyPr>
          <a:lstStyle/>
          <a:p>
            <a:r>
              <a:rPr lang="en-US" sz="2800" dirty="0" smtClean="0"/>
              <a:t>Backup support on secondary replicas</a:t>
            </a:r>
          </a:p>
          <a:p>
            <a:pPr lvl="1"/>
            <a:r>
              <a:rPr lang="en-US" sz="2400" dirty="0" smtClean="0"/>
              <a:t>Full backups with COPY_ONLY</a:t>
            </a:r>
          </a:p>
          <a:p>
            <a:pPr lvl="1"/>
            <a:r>
              <a:rPr lang="en-US" sz="2400" dirty="0" smtClean="0"/>
              <a:t>Differential not supported!</a:t>
            </a:r>
          </a:p>
          <a:p>
            <a:pPr lvl="1"/>
            <a:r>
              <a:rPr lang="en-US" sz="2400" dirty="0" smtClean="0"/>
              <a:t>Log backups</a:t>
            </a:r>
          </a:p>
          <a:p>
            <a:pPr lvl="2"/>
            <a:r>
              <a:rPr lang="en-US" sz="2000" dirty="0" smtClean="0"/>
              <a:t>Form a single log-chain across all replicas</a:t>
            </a:r>
          </a:p>
          <a:p>
            <a:r>
              <a:rPr lang="en-US" sz="2800" dirty="0" smtClean="0"/>
              <a:t>Automated Backup Preference &amp; Priority</a:t>
            </a:r>
          </a:p>
          <a:p>
            <a:pPr lvl="1"/>
            <a:r>
              <a:rPr lang="en-US" sz="2400" dirty="0" smtClean="0"/>
              <a:t>No immediate effect</a:t>
            </a:r>
          </a:p>
          <a:p>
            <a:pPr lvl="1"/>
            <a:r>
              <a:rPr lang="en-US" sz="2400" dirty="0" smtClean="0"/>
              <a:t>Backup scripts need to query UDF</a:t>
            </a:r>
          </a:p>
          <a:p>
            <a:pPr lvl="2"/>
            <a:r>
              <a:rPr lang="en-US" sz="2000" dirty="0" smtClean="0"/>
              <a:t> </a:t>
            </a:r>
            <a:r>
              <a:rPr lang="en-US" sz="1800" b="1" dirty="0" err="1" smtClean="0">
                <a:solidFill>
                  <a:srgbClr val="C00000"/>
                </a:solidFill>
                <a:latin typeface="Courier New" panose="02070309020205020404" pitchFamily="49" charset="0"/>
                <a:cs typeface="Courier New" panose="02070309020205020404" pitchFamily="49" charset="0"/>
              </a:rPr>
              <a:t>sys.fn_hadr_backup_is_preferred_replica</a:t>
            </a:r>
            <a:r>
              <a:rPr lang="en-US" sz="1800" b="1" dirty="0" smtClean="0">
                <a:solidFill>
                  <a:srgbClr val="C00000"/>
                </a:solidFill>
                <a:latin typeface="Courier New" panose="02070309020205020404" pitchFamily="49" charset="0"/>
                <a:cs typeface="Courier New" panose="02070309020205020404" pitchFamily="49" charset="0"/>
              </a:rPr>
              <a:t>('</a:t>
            </a:r>
            <a:r>
              <a:rPr lang="en-US" sz="1800" b="1" dirty="0" err="1" smtClean="0">
                <a:solidFill>
                  <a:srgbClr val="C00000"/>
                </a:solidFill>
                <a:latin typeface="Courier New" panose="02070309020205020404" pitchFamily="49" charset="0"/>
                <a:cs typeface="Courier New" panose="02070309020205020404" pitchFamily="49" charset="0"/>
              </a:rPr>
              <a:t>dbname</a:t>
            </a:r>
            <a:r>
              <a:rPr lang="en-US" sz="1800" b="1" dirty="0" smtClean="0">
                <a:solidFill>
                  <a:srgbClr val="C00000"/>
                </a:solidFill>
                <a:latin typeface="Courier New" panose="02070309020205020404" pitchFamily="49" charset="0"/>
                <a:cs typeface="Courier New" panose="02070309020205020404" pitchFamily="49" charset="0"/>
              </a:rPr>
              <a:t>')</a:t>
            </a:r>
            <a:endParaRPr lang="en-US" sz="2000" b="1" dirty="0" smtClean="0">
              <a:solidFill>
                <a:srgbClr val="C00000"/>
              </a:solidFill>
              <a:latin typeface="Courier New" panose="02070309020205020404" pitchFamily="49" charset="0"/>
              <a:cs typeface="Courier New" panose="02070309020205020404" pitchFamily="49" charset="0"/>
            </a:endParaRPr>
          </a:p>
        </p:txBody>
      </p:sp>
      <p:sp>
        <p:nvSpPr>
          <p:cNvPr id="30724" name="Text Placeholder 1"/>
          <p:cNvSpPr>
            <a:spLocks noGrp="1"/>
          </p:cNvSpPr>
          <p:nvPr>
            <p:ph type="body" sz="quarter" idx="13"/>
          </p:nvPr>
        </p:nvSpPr>
        <p:spPr/>
        <p:txBody>
          <a:bodyPr/>
          <a:lstStyle/>
          <a:p>
            <a:r>
              <a:rPr lang="en-US" smtClean="0"/>
              <a:t>Replicas and backups</a:t>
            </a:r>
          </a:p>
        </p:txBody>
      </p:sp>
    </p:spTree>
    <p:extLst>
      <p:ext uri="{BB962C8B-B14F-4D97-AF65-F5344CB8AC3E}">
        <p14:creationId xmlns:p14="http://schemas.microsoft.com/office/powerpoint/2010/main" val="4204839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AlwaysOn AG</a:t>
            </a:r>
          </a:p>
        </p:txBody>
      </p:sp>
      <p:sp>
        <p:nvSpPr>
          <p:cNvPr id="31747" name="Content Placeholder 14"/>
          <p:cNvSpPr>
            <a:spLocks noGrp="1"/>
          </p:cNvSpPr>
          <p:nvPr>
            <p:ph idx="1"/>
          </p:nvPr>
        </p:nvSpPr>
        <p:spPr/>
        <p:txBody>
          <a:bodyPr>
            <a:normAutofit/>
          </a:bodyPr>
          <a:lstStyle/>
          <a:p>
            <a:r>
              <a:rPr lang="en-US" sz="2800" dirty="0" smtClean="0"/>
              <a:t>Replicas roles</a:t>
            </a:r>
          </a:p>
          <a:p>
            <a:pPr lvl="1"/>
            <a:r>
              <a:rPr lang="en-US" sz="2400" dirty="0" smtClean="0"/>
              <a:t>Primary: </a:t>
            </a:r>
            <a:r>
              <a:rPr lang="en-US" sz="2400" dirty="0" smtClean="0">
                <a:solidFill>
                  <a:srgbClr val="C00000"/>
                </a:solidFill>
              </a:rPr>
              <a:t>READ_WRITE</a:t>
            </a:r>
            <a:r>
              <a:rPr lang="en-US" sz="2400" dirty="0" smtClean="0"/>
              <a:t> | </a:t>
            </a:r>
            <a:r>
              <a:rPr lang="en-US" sz="2400" dirty="0" smtClean="0">
                <a:solidFill>
                  <a:srgbClr val="C00000"/>
                </a:solidFill>
              </a:rPr>
              <a:t>ALL</a:t>
            </a:r>
          </a:p>
          <a:p>
            <a:pPr lvl="1"/>
            <a:r>
              <a:rPr lang="en-US" sz="2400" dirty="0" smtClean="0"/>
              <a:t>Secondary: </a:t>
            </a:r>
            <a:r>
              <a:rPr lang="en-US" sz="2400" dirty="0" smtClean="0">
                <a:solidFill>
                  <a:srgbClr val="C00000"/>
                </a:solidFill>
              </a:rPr>
              <a:t>NO</a:t>
            </a:r>
            <a:r>
              <a:rPr lang="en-US" sz="2400" dirty="0" smtClean="0"/>
              <a:t> | </a:t>
            </a:r>
            <a:r>
              <a:rPr lang="en-US" sz="2400" dirty="0" smtClean="0">
                <a:solidFill>
                  <a:srgbClr val="C00000"/>
                </a:solidFill>
              </a:rPr>
              <a:t>READ_ONLY</a:t>
            </a:r>
            <a:r>
              <a:rPr lang="en-US" sz="2400" dirty="0" smtClean="0"/>
              <a:t> | </a:t>
            </a:r>
            <a:r>
              <a:rPr lang="en-US" sz="2400" dirty="0" smtClean="0">
                <a:solidFill>
                  <a:srgbClr val="C00000"/>
                </a:solidFill>
              </a:rPr>
              <a:t>ALL</a:t>
            </a:r>
          </a:p>
          <a:p>
            <a:r>
              <a:rPr lang="en-US" sz="2800" dirty="0" smtClean="0"/>
              <a:t>New connection property</a:t>
            </a:r>
          </a:p>
          <a:p>
            <a:pPr lvl="1"/>
            <a:r>
              <a:rPr lang="en-US" sz="2400" dirty="0" err="1" smtClean="0">
                <a:solidFill>
                  <a:srgbClr val="C00000"/>
                </a:solidFill>
              </a:rPr>
              <a:t>ApplicationIntent</a:t>
            </a:r>
            <a:endParaRPr lang="en-US" sz="2400" dirty="0" smtClean="0">
              <a:solidFill>
                <a:srgbClr val="C00000"/>
              </a:solidFill>
            </a:endParaRPr>
          </a:p>
          <a:p>
            <a:pPr lvl="1"/>
            <a:r>
              <a:rPr lang="en-US" sz="2400" dirty="0" smtClean="0"/>
              <a:t>Name slightly different across client APIs</a:t>
            </a:r>
          </a:p>
          <a:p>
            <a:r>
              <a:rPr lang="en-US" sz="2800" dirty="0" smtClean="0"/>
              <a:t>Read-Only Routing</a:t>
            </a:r>
          </a:p>
          <a:p>
            <a:pPr lvl="1"/>
            <a:endParaRPr lang="en-US" sz="2400" dirty="0" smtClean="0"/>
          </a:p>
        </p:txBody>
      </p:sp>
      <p:sp>
        <p:nvSpPr>
          <p:cNvPr id="31748" name="Text Placeholder 1"/>
          <p:cNvSpPr>
            <a:spLocks noGrp="1"/>
          </p:cNvSpPr>
          <p:nvPr>
            <p:ph type="body" sz="quarter" idx="13"/>
          </p:nvPr>
        </p:nvSpPr>
        <p:spPr/>
        <p:txBody>
          <a:bodyPr/>
          <a:lstStyle/>
          <a:p>
            <a:r>
              <a:rPr lang="en-US" smtClean="0"/>
              <a:t>Read-Only Access</a:t>
            </a:r>
          </a:p>
        </p:txBody>
      </p:sp>
    </p:spTree>
    <p:extLst>
      <p:ext uri="{BB962C8B-B14F-4D97-AF65-F5344CB8AC3E}">
        <p14:creationId xmlns:p14="http://schemas.microsoft.com/office/powerpoint/2010/main" val="9083046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t>AlwaysOn AG</a:t>
            </a:r>
          </a:p>
        </p:txBody>
      </p:sp>
      <p:sp>
        <p:nvSpPr>
          <p:cNvPr id="33795" name="Text Placeholder 1"/>
          <p:cNvSpPr>
            <a:spLocks noGrp="1"/>
          </p:cNvSpPr>
          <p:nvPr>
            <p:ph type="body" sz="quarter" idx="13"/>
          </p:nvPr>
        </p:nvSpPr>
        <p:spPr/>
        <p:txBody>
          <a:bodyPr/>
          <a:lstStyle/>
          <a:p>
            <a:r>
              <a:rPr lang="en-US" smtClean="0"/>
              <a:t>Topology example 1</a:t>
            </a:r>
          </a:p>
        </p:txBody>
      </p:sp>
      <p:grpSp>
        <p:nvGrpSpPr>
          <p:cNvPr id="33801" name="Group 11"/>
          <p:cNvGrpSpPr>
            <a:grpSpLocks/>
          </p:cNvGrpSpPr>
          <p:nvPr/>
        </p:nvGrpSpPr>
        <p:grpSpPr bwMode="auto">
          <a:xfrm>
            <a:off x="2000250" y="2243138"/>
            <a:ext cx="5200650" cy="2800350"/>
            <a:chOff x="304800" y="853063"/>
            <a:chExt cx="4267200" cy="2575937"/>
          </a:xfrm>
        </p:grpSpPr>
        <p:pic>
          <p:nvPicPr>
            <p:cNvPr id="33807" name="Picture 12" descr="\\johnlserver\docs$\Artwork from DVD Website\Icons - Illustrations\Maps Globes\USA map states with glow.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9971" y="914400"/>
              <a:ext cx="3990802"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8" name="Picture 13" descr="\\johnlserver\docs$\Artwork from DVD Website\Icons - Illustrations\_XML ICONS\Servers SQL database compute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2727" y="1307306"/>
              <a:ext cx="523702" cy="86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lowchart: Punched Tape 15"/>
            <p:cNvSpPr/>
            <p:nvPr/>
          </p:nvSpPr>
          <p:spPr bwMode="auto">
            <a:xfrm>
              <a:off x="692727" y="1524000"/>
              <a:ext cx="450273" cy="359569"/>
            </a:xfrm>
            <a:prstGeom prst="flowChartPunchedTape">
              <a:avLst/>
            </a:prstGeom>
            <a:solidFill>
              <a:schemeClr val="accent4">
                <a:alpha val="44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77" tIns="34289" rIns="68577" bIns="3428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574">
                <a:defRPr/>
              </a:pPr>
              <a:r>
                <a:rPr lang="en-US" sz="825" dirty="0">
                  <a:solidFill>
                    <a:schemeClr val="bg1"/>
                  </a:solidFill>
                  <a:effectLst>
                    <a:outerShdw blurRad="38100" dist="38100" dir="2700000" algn="tl">
                      <a:srgbClr val="000000">
                        <a:alpha val="43137"/>
                      </a:srgbClr>
                    </a:outerShdw>
                  </a:effectLst>
                </a:rPr>
                <a:t>A</a:t>
              </a:r>
            </a:p>
          </p:txBody>
        </p:sp>
        <p:pic>
          <p:nvPicPr>
            <p:cNvPr id="33812" name="Picture 16" descr="\\johnlserver\docs$\Artwork from DVD Website\Icons - Illustrations\_XML ICONS\Servers SQL database compute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77193" y="1700213"/>
              <a:ext cx="523702" cy="86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lowchart: Punched Tape 17"/>
            <p:cNvSpPr/>
            <p:nvPr/>
          </p:nvSpPr>
          <p:spPr bwMode="auto">
            <a:xfrm>
              <a:off x="2477193" y="1981200"/>
              <a:ext cx="418407" cy="347662"/>
            </a:xfrm>
            <a:prstGeom prst="flowChartPunchedTape">
              <a:avLst/>
            </a:prstGeom>
            <a:solidFill>
              <a:schemeClr val="accent4">
                <a:alpha val="44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77" tIns="34289" rIns="68577" bIns="3428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574">
                <a:defRPr/>
              </a:pPr>
              <a:r>
                <a:rPr lang="en-US" sz="825" dirty="0">
                  <a:solidFill>
                    <a:schemeClr val="bg1"/>
                  </a:solidFill>
                  <a:effectLst>
                    <a:outerShdw blurRad="38100" dist="38100" dir="2700000" algn="tl">
                      <a:srgbClr val="000000">
                        <a:alpha val="43137"/>
                      </a:srgbClr>
                    </a:outerShdw>
                  </a:effectLst>
                </a:rPr>
                <a:t>A</a:t>
              </a:r>
            </a:p>
          </p:txBody>
        </p:sp>
        <p:sp>
          <p:nvSpPr>
            <p:cNvPr id="19" name="TextBox 8"/>
            <p:cNvSpPr txBox="1"/>
            <p:nvPr/>
          </p:nvSpPr>
          <p:spPr>
            <a:xfrm>
              <a:off x="304800" y="3080723"/>
              <a:ext cx="4267200" cy="212334"/>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900" dirty="0"/>
                <a:t>Direct attached storage local, regional and geo </a:t>
              </a:r>
              <a:r>
                <a:rPr lang="en-US" sz="900" dirty="0" err="1"/>
                <a:t>secondaries</a:t>
              </a:r>
              <a:endParaRPr lang="en-US" sz="900" dirty="0"/>
            </a:p>
          </p:txBody>
        </p:sp>
        <p:pic>
          <p:nvPicPr>
            <p:cNvPr id="33817" name="Picture 19" descr="\\johnlserver\docs$\Artwork from DVD Website\Icons - Illustrations\_XML ICONS\Servers SQL database compute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91435" y="1621632"/>
              <a:ext cx="523702" cy="86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lowchart: Punched Tape 20"/>
            <p:cNvSpPr/>
            <p:nvPr/>
          </p:nvSpPr>
          <p:spPr bwMode="auto">
            <a:xfrm>
              <a:off x="3253047" y="1778794"/>
              <a:ext cx="543098" cy="392906"/>
            </a:xfrm>
            <a:prstGeom prst="flowChartPunchedTape">
              <a:avLst/>
            </a:prstGeom>
            <a:solidFill>
              <a:schemeClr val="accent4">
                <a:alpha val="44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77" tIns="34289" rIns="68577" bIns="3428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574">
                <a:defRPr/>
              </a:pPr>
              <a:r>
                <a:rPr lang="en-US" sz="825" dirty="0">
                  <a:solidFill>
                    <a:schemeClr val="bg1"/>
                  </a:solidFill>
                  <a:effectLst>
                    <a:outerShdw blurRad="38100" dist="38100" dir="2700000" algn="tl">
                      <a:srgbClr val="000000">
                        <a:alpha val="43137"/>
                      </a:srgbClr>
                    </a:outerShdw>
                  </a:effectLst>
                </a:rPr>
                <a:t>A</a:t>
              </a:r>
            </a:p>
          </p:txBody>
        </p:sp>
        <p:pic>
          <p:nvPicPr>
            <p:cNvPr id="33821" name="Picture 21" descr="\\johnlserver\docs$\Artwork from DVD Website\Icons - Illustrations\_XML ICONS\Servers SQL database computer.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82785" y="1700213"/>
              <a:ext cx="523702" cy="86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2" name="Picture 22" descr="\\johnlserver\docs$\Artwork from DVD Website\Shapes\Arrows\Gold Gradient Collection\arrow 0 gold  arrow curved 6.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1066889" flipH="1">
              <a:off x="2527301" y="1518494"/>
              <a:ext cx="1396538" cy="571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3" name="Picture 23" descr="\\johnlserver\docs$\Artwork from DVD Website\Shapes\Arrows\Gold Gradient Collection\arrow 0 gold  arrow curved 6.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2150246" flipH="1">
              <a:off x="3308005" y="1450701"/>
              <a:ext cx="578658" cy="57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lowchart: Punched Tape 24"/>
            <p:cNvSpPr/>
            <p:nvPr/>
          </p:nvSpPr>
          <p:spPr bwMode="auto">
            <a:xfrm>
              <a:off x="3657600" y="1946644"/>
              <a:ext cx="381000" cy="339356"/>
            </a:xfrm>
            <a:prstGeom prst="flowChartPunchedTape">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68577" tIns="34289" rIns="68577" bIns="3428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574">
                <a:defRPr/>
              </a:pPr>
              <a:r>
                <a:rPr lang="en-US" sz="750" dirty="0">
                  <a:solidFill>
                    <a:schemeClr val="bg1"/>
                  </a:solidFill>
                  <a:effectLst>
                    <a:outerShdw blurRad="38100" dist="38100" dir="2700000" algn="tl">
                      <a:srgbClr val="000000">
                        <a:alpha val="43137"/>
                      </a:srgbClr>
                    </a:outerShdw>
                  </a:effectLst>
                </a:rPr>
                <a:t>A</a:t>
              </a:r>
            </a:p>
          </p:txBody>
        </p:sp>
        <p:pic>
          <p:nvPicPr>
            <p:cNvPr id="33827" name="Picture 25" descr="\\johnlserver\docs$\Artwork from DVD Website\Shapes\Arrows\Gold Gradient Collection\dashed arrow 0 gold  arrow curved 7.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1231825" flipV="1">
              <a:off x="612302" y="853063"/>
              <a:ext cx="3492851" cy="9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02" name="Group 26"/>
          <p:cNvGrpSpPr>
            <a:grpSpLocks/>
          </p:cNvGrpSpPr>
          <p:nvPr/>
        </p:nvGrpSpPr>
        <p:grpSpPr bwMode="auto">
          <a:xfrm>
            <a:off x="2920603" y="5037771"/>
            <a:ext cx="3451622" cy="337216"/>
            <a:chOff x="497377" y="5709079"/>
            <a:chExt cx="3451976" cy="448949"/>
          </a:xfrm>
        </p:grpSpPr>
        <p:pic>
          <p:nvPicPr>
            <p:cNvPr id="33803" name="Picture 2" descr="\\johnlserver\docs$\Artwork from DVD Website\Shapes\Arrows\Gold Gradient Collection\dashed arrow 0 gold  arrow curved 7.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flipV="1">
              <a:off x="2244396" y="5776011"/>
              <a:ext cx="617768" cy="228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3" descr="\\johnlserver\docs$\Artwork from DVD Website\Shapes\Arrows\Gold Gradient Collection\arrow 0 gold  arrow curved 4.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5400000">
              <a:off x="631677" y="5574779"/>
              <a:ext cx="311348" cy="5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1107040" y="5712249"/>
              <a:ext cx="1302678" cy="445779"/>
            </a:xfrm>
            <a:prstGeom prst="rect">
              <a:avLst/>
            </a:prstGeom>
            <a:noFill/>
          </p:spPr>
          <p:txBody>
            <a:bodyPr>
              <a:spAutoFit/>
            </a:bodyPr>
            <a:lstStyle/>
            <a:p>
              <a:pPr>
                <a:defRPr/>
              </a:pPr>
              <a:r>
                <a:rPr lang="en-US" sz="788" b="1" dirty="0"/>
                <a:t>Synchronous </a:t>
              </a:r>
            </a:p>
            <a:p>
              <a:pPr>
                <a:defRPr/>
              </a:pPr>
              <a:r>
                <a:rPr lang="en-US" sz="788" b="1" dirty="0"/>
                <a:t>data movement</a:t>
              </a:r>
            </a:p>
          </p:txBody>
        </p:sp>
        <p:sp>
          <p:nvSpPr>
            <p:cNvPr id="31" name="TextBox 30"/>
            <p:cNvSpPr txBox="1"/>
            <p:nvPr/>
          </p:nvSpPr>
          <p:spPr>
            <a:xfrm>
              <a:off x="2824097" y="5712249"/>
              <a:ext cx="1125256" cy="445779"/>
            </a:xfrm>
            <a:prstGeom prst="rect">
              <a:avLst/>
            </a:prstGeom>
            <a:noFill/>
          </p:spPr>
          <p:txBody>
            <a:bodyPr>
              <a:spAutoFit/>
            </a:bodyPr>
            <a:lstStyle/>
            <a:p>
              <a:pPr>
                <a:defRPr/>
              </a:pPr>
              <a:r>
                <a:rPr lang="en-US" sz="788" b="1" dirty="0"/>
                <a:t>Asynchronous data movement</a:t>
              </a:r>
            </a:p>
          </p:txBody>
        </p:sp>
      </p:grpSp>
    </p:spTree>
    <p:extLst>
      <p:ext uri="{BB962C8B-B14F-4D97-AF65-F5344CB8AC3E}">
        <p14:creationId xmlns:p14="http://schemas.microsoft.com/office/powerpoint/2010/main" val="6309452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smtClean="0"/>
              <a:t>AlwaysOn AG</a:t>
            </a:r>
          </a:p>
        </p:txBody>
      </p:sp>
      <p:sp>
        <p:nvSpPr>
          <p:cNvPr id="80899" name="Content Placeholder 14"/>
          <p:cNvSpPr>
            <a:spLocks noGrp="1"/>
          </p:cNvSpPr>
          <p:nvPr>
            <p:ph idx="1"/>
          </p:nvPr>
        </p:nvSpPr>
        <p:spPr/>
        <p:txBody>
          <a:bodyPr>
            <a:normAutofit/>
          </a:bodyPr>
          <a:lstStyle/>
          <a:p>
            <a:r>
              <a:rPr lang="en-US" sz="2800" dirty="0" smtClean="0"/>
              <a:t>Synchronization latency of replica can raise because of the read I/O activity</a:t>
            </a:r>
          </a:p>
          <a:p>
            <a:r>
              <a:rPr lang="en-US" sz="2800" dirty="0" smtClean="0"/>
              <a:t>Impact on tempdb</a:t>
            </a:r>
          </a:p>
          <a:p>
            <a:pPr lvl="1"/>
            <a:r>
              <a:rPr lang="en-US" sz="2400" dirty="0" smtClean="0"/>
              <a:t>Temporary statistics</a:t>
            </a:r>
          </a:p>
          <a:p>
            <a:pPr lvl="2"/>
            <a:r>
              <a:rPr lang="en-US" sz="2000" dirty="0" smtClean="0"/>
              <a:t>Automatically created</a:t>
            </a:r>
          </a:p>
          <a:p>
            <a:pPr lvl="2"/>
            <a:r>
              <a:rPr lang="en-US" sz="2000" dirty="0" smtClean="0"/>
              <a:t>Gone after failover</a:t>
            </a:r>
          </a:p>
          <a:p>
            <a:pPr lvl="1"/>
            <a:r>
              <a:rPr lang="en-US" sz="2400" dirty="0" smtClean="0"/>
              <a:t>Read Committed Snapshot Isolation</a:t>
            </a:r>
          </a:p>
          <a:p>
            <a:pPr lvl="2"/>
            <a:r>
              <a:rPr lang="en-US" sz="2000" dirty="0" smtClean="0"/>
              <a:t>14 bytes added to rows at primary (on updates)</a:t>
            </a:r>
          </a:p>
        </p:txBody>
      </p:sp>
      <p:sp>
        <p:nvSpPr>
          <p:cNvPr id="80900" name="Text Placeholder 1"/>
          <p:cNvSpPr>
            <a:spLocks noGrp="1"/>
          </p:cNvSpPr>
          <p:nvPr>
            <p:ph type="body" sz="quarter" idx="13"/>
          </p:nvPr>
        </p:nvSpPr>
        <p:spPr/>
        <p:txBody>
          <a:bodyPr/>
          <a:lstStyle/>
          <a:p>
            <a:r>
              <a:rPr lang="en-US" smtClean="0"/>
              <a:t>Read-Only Access Capacity Planning</a:t>
            </a:r>
          </a:p>
        </p:txBody>
      </p:sp>
    </p:spTree>
    <p:extLst>
      <p:ext uri="{BB962C8B-B14F-4D97-AF65-F5344CB8AC3E}">
        <p14:creationId xmlns:p14="http://schemas.microsoft.com/office/powerpoint/2010/main" val="1479107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smtClean="0"/>
              <a:t>AlwaysOn AG</a:t>
            </a:r>
          </a:p>
        </p:txBody>
      </p:sp>
      <p:sp>
        <p:nvSpPr>
          <p:cNvPr id="81923" name="Content Placeholder 14"/>
          <p:cNvSpPr>
            <a:spLocks noGrp="1"/>
          </p:cNvSpPr>
          <p:nvPr>
            <p:ph idx="1"/>
          </p:nvPr>
        </p:nvSpPr>
        <p:spPr/>
        <p:txBody>
          <a:bodyPr>
            <a:normAutofit/>
          </a:bodyPr>
          <a:lstStyle/>
          <a:p>
            <a:r>
              <a:rPr lang="en-US" sz="2800" dirty="0" smtClean="0"/>
              <a:t>Need Manual synchronization for objects outside database scope</a:t>
            </a:r>
          </a:p>
          <a:p>
            <a:pPr lvl="1"/>
            <a:r>
              <a:rPr lang="en-US" sz="2400" dirty="0" smtClean="0"/>
              <a:t>New logins/users</a:t>
            </a:r>
          </a:p>
          <a:p>
            <a:pPr lvl="1"/>
            <a:r>
              <a:rPr lang="en-US" sz="2400" dirty="0" smtClean="0"/>
              <a:t>Jobs</a:t>
            </a:r>
          </a:p>
          <a:p>
            <a:r>
              <a:rPr lang="en-US" sz="2800" dirty="0" smtClean="0"/>
              <a:t>Solution for logins/users</a:t>
            </a:r>
          </a:p>
          <a:p>
            <a:pPr lvl="1"/>
            <a:r>
              <a:rPr lang="en-US" sz="2400" dirty="0" smtClean="0"/>
              <a:t>Contained databases</a:t>
            </a:r>
          </a:p>
          <a:p>
            <a:pPr lvl="1"/>
            <a:r>
              <a:rPr lang="en-US" sz="2400" dirty="0" smtClean="0"/>
              <a:t>Problem with </a:t>
            </a:r>
            <a:r>
              <a:rPr lang="en-US" sz="2400" dirty="0" err="1" smtClean="0"/>
              <a:t>ApplicationIntent</a:t>
            </a:r>
            <a:r>
              <a:rPr lang="en-US" sz="2400" dirty="0" smtClean="0"/>
              <a:t>=</a:t>
            </a:r>
            <a:r>
              <a:rPr lang="en-US" sz="2400" dirty="0" err="1" smtClean="0"/>
              <a:t>ReadOnly</a:t>
            </a:r>
            <a:endParaRPr lang="en-US" sz="2400" dirty="0" smtClean="0"/>
          </a:p>
        </p:txBody>
      </p:sp>
      <p:sp>
        <p:nvSpPr>
          <p:cNvPr id="81924" name="Text Placeholder 1"/>
          <p:cNvSpPr>
            <a:spLocks noGrp="1"/>
          </p:cNvSpPr>
          <p:nvPr>
            <p:ph type="body" sz="quarter" idx="13"/>
          </p:nvPr>
        </p:nvSpPr>
        <p:spPr/>
        <p:txBody>
          <a:bodyPr/>
          <a:lstStyle/>
          <a:p>
            <a:r>
              <a:rPr lang="en-US" smtClean="0"/>
              <a:t>Problem with replicas at database level</a:t>
            </a:r>
          </a:p>
        </p:txBody>
      </p:sp>
    </p:spTree>
    <p:extLst>
      <p:ext uri="{BB962C8B-B14F-4D97-AF65-F5344CB8AC3E}">
        <p14:creationId xmlns:p14="http://schemas.microsoft.com/office/powerpoint/2010/main" val="14539552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mtClean="0"/>
              <a:t>AlwaysOn AG</a:t>
            </a:r>
          </a:p>
        </p:txBody>
      </p:sp>
      <p:sp>
        <p:nvSpPr>
          <p:cNvPr id="82947" name="Content Placeholder 14"/>
          <p:cNvSpPr>
            <a:spLocks noGrp="1"/>
          </p:cNvSpPr>
          <p:nvPr>
            <p:ph idx="1"/>
          </p:nvPr>
        </p:nvSpPr>
        <p:spPr/>
        <p:txBody>
          <a:bodyPr>
            <a:normAutofit/>
          </a:bodyPr>
          <a:lstStyle/>
          <a:p>
            <a:r>
              <a:rPr lang="en-US" sz="2800" dirty="0" smtClean="0"/>
              <a:t>Allows databases isolation</a:t>
            </a:r>
          </a:p>
          <a:p>
            <a:pPr lvl="1"/>
            <a:r>
              <a:rPr lang="en-US" sz="2400" dirty="0" smtClean="0"/>
              <a:t>Remove </a:t>
            </a:r>
            <a:r>
              <a:rPr lang="en-US" sz="2400" dirty="0" err="1" smtClean="0"/>
              <a:t>dependecies</a:t>
            </a:r>
            <a:r>
              <a:rPr lang="en-US" sz="2400" dirty="0" smtClean="0"/>
              <a:t> from instance objects</a:t>
            </a:r>
          </a:p>
          <a:p>
            <a:pPr lvl="1"/>
            <a:r>
              <a:rPr lang="en-US" sz="2400" dirty="0" smtClean="0"/>
              <a:t>It’s a databases level property</a:t>
            </a:r>
          </a:p>
          <a:p>
            <a:pPr lvl="1"/>
            <a:r>
              <a:rPr lang="en-US" sz="2400" dirty="0" smtClean="0"/>
              <a:t>Only partial support in SQL Server 2012</a:t>
            </a:r>
          </a:p>
          <a:p>
            <a:pPr lvl="2"/>
            <a:r>
              <a:rPr lang="en-US" sz="2000" dirty="0" smtClean="0"/>
              <a:t>DMV/Extended Event to find non contained entities</a:t>
            </a:r>
          </a:p>
          <a:p>
            <a:r>
              <a:rPr lang="en-US" sz="2800" dirty="0" smtClean="0"/>
              <a:t>Main usage: database level authentication</a:t>
            </a:r>
          </a:p>
          <a:p>
            <a:pPr lvl="1"/>
            <a:r>
              <a:rPr lang="en-US" sz="2400" dirty="0" smtClean="0"/>
              <a:t>Login not needed, user is used instead</a:t>
            </a:r>
          </a:p>
          <a:p>
            <a:pPr lvl="1"/>
            <a:r>
              <a:rPr lang="en-US" sz="2400" dirty="0" smtClean="0"/>
              <a:t>Needs to be permitted at instance level</a:t>
            </a:r>
          </a:p>
        </p:txBody>
      </p:sp>
      <p:sp>
        <p:nvSpPr>
          <p:cNvPr id="82948" name="Text Placeholder 1"/>
          <p:cNvSpPr>
            <a:spLocks noGrp="1"/>
          </p:cNvSpPr>
          <p:nvPr>
            <p:ph type="body" sz="quarter" idx="13"/>
          </p:nvPr>
        </p:nvSpPr>
        <p:spPr/>
        <p:txBody>
          <a:bodyPr/>
          <a:lstStyle/>
          <a:p>
            <a:r>
              <a:rPr lang="en-US" smtClean="0"/>
              <a:t>Contained Database</a:t>
            </a:r>
          </a:p>
        </p:txBody>
      </p:sp>
    </p:spTree>
    <p:extLst>
      <p:ext uri="{BB962C8B-B14F-4D97-AF65-F5344CB8AC3E}">
        <p14:creationId xmlns:p14="http://schemas.microsoft.com/office/powerpoint/2010/main" val="2128168688"/>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it-IT" smtClean="0"/>
              <a:t>Speaker</a:t>
            </a:r>
            <a:endParaRPr lang="en-US" dirty="0"/>
          </a:p>
        </p:txBody>
      </p:sp>
      <p:sp>
        <p:nvSpPr>
          <p:cNvPr id="17" name="Content Placeholder 16"/>
          <p:cNvSpPr>
            <a:spLocks noGrp="1"/>
          </p:cNvSpPr>
          <p:nvPr>
            <p:ph idx="1"/>
          </p:nvPr>
        </p:nvSpPr>
        <p:spPr/>
        <p:txBody>
          <a:bodyPr>
            <a:normAutofit/>
          </a:bodyPr>
          <a:lstStyle/>
          <a:p>
            <a:r>
              <a:rPr lang="en-US" sz="2100" dirty="0"/>
              <a:t>Consultant and mentor at SolidQ</a:t>
            </a:r>
          </a:p>
          <a:p>
            <a:pPr lvl="1"/>
            <a:r>
              <a:rPr lang="en-US" sz="1800" dirty="0"/>
              <a:t>Administration, capacity planning, data modeling, development, optimization</a:t>
            </a:r>
          </a:p>
          <a:p>
            <a:pPr lvl="1"/>
            <a:r>
              <a:rPr lang="en-US" sz="1800" dirty="0" smtClean="0"/>
              <a:t>Almost 20 </a:t>
            </a:r>
            <a:r>
              <a:rPr lang="en-US" sz="1800" dirty="0"/>
              <a:t>years on SQL Server (from 4.21 in 1996)</a:t>
            </a:r>
          </a:p>
          <a:p>
            <a:r>
              <a:rPr lang="en-US" sz="2100" dirty="0"/>
              <a:t>Interests</a:t>
            </a:r>
          </a:p>
          <a:p>
            <a:pPr lvl="1"/>
            <a:r>
              <a:rPr lang="en-US" sz="1800" dirty="0"/>
              <a:t>Relational model, DBMS architectures, high availability and disaster recovery</a:t>
            </a:r>
          </a:p>
          <a:p>
            <a:r>
              <a:rPr lang="en-US" sz="2100" dirty="0"/>
              <a:t>Microsoft MVP SQL Server since 1998</a:t>
            </a:r>
          </a:p>
          <a:p>
            <a:r>
              <a:rPr lang="en-US" sz="2100" dirty="0"/>
              <a:t>Founder &amp; vice-president UGISS</a:t>
            </a:r>
          </a:p>
          <a:p>
            <a:pPr lvl="1"/>
            <a:r>
              <a:rPr lang="en-US" sz="1800" dirty="0"/>
              <a:t>User Group </a:t>
            </a:r>
            <a:r>
              <a:rPr lang="it-IT" sz="1800" dirty="0"/>
              <a:t>Italiano</a:t>
            </a:r>
            <a:r>
              <a:rPr lang="en-US" sz="1800" dirty="0"/>
              <a:t> SQL Server</a:t>
            </a:r>
          </a:p>
          <a:p>
            <a:pPr lvl="1"/>
            <a:r>
              <a:rPr lang="en-US" sz="1800" dirty="0"/>
              <a:t>Official Italian PASS Chapter</a:t>
            </a:r>
          </a:p>
          <a:p>
            <a:r>
              <a:rPr lang="en-US" sz="2100" dirty="0"/>
              <a:t>Mail: </a:t>
            </a:r>
            <a:r>
              <a:rPr lang="en-US" sz="2100" dirty="0">
                <a:hlinkClick r:id="rId3"/>
              </a:rPr>
              <a:t>ghotz@ugiss.org</a:t>
            </a:r>
            <a:r>
              <a:rPr lang="en-US" sz="2100" dirty="0"/>
              <a:t> - </a:t>
            </a:r>
            <a:r>
              <a:rPr lang="en-US" sz="2100" dirty="0">
                <a:hlinkClick r:id="rId4"/>
              </a:rPr>
              <a:t>ghotz@solidq.com</a:t>
            </a:r>
            <a:endParaRPr lang="en-US" sz="2100" dirty="0"/>
          </a:p>
        </p:txBody>
      </p:sp>
      <p:sp>
        <p:nvSpPr>
          <p:cNvPr id="8" name="Text Placeholder 7"/>
          <p:cNvSpPr>
            <a:spLocks noGrp="1"/>
          </p:cNvSpPr>
          <p:nvPr>
            <p:ph type="body" sz="quarter" idx="13"/>
          </p:nvPr>
        </p:nvSpPr>
        <p:spPr>
          <a:prstGeom prst="rect">
            <a:avLst/>
          </a:prstGeom>
        </p:spPr>
        <p:txBody>
          <a:bodyPr/>
          <a:lstStyle/>
          <a:p>
            <a:r>
              <a:rPr lang="it-IT" smtClean="0"/>
              <a:t>Gianluca Hotz</a:t>
            </a:r>
            <a:endParaRPr lang="en-US" dirty="0"/>
          </a:p>
        </p:txBody>
      </p:sp>
      <p:pic>
        <p:nvPicPr>
          <p:cNvPr id="18" name="Picture 2" descr="C:\Users\Davide Mauri\Documents\Lavoro\User Groups\UGISS\UGISS.png">
            <a:hlinkClick r:id="rId5"/>
          </p:cNvPr>
          <p:cNvPicPr>
            <a:picLocks noChangeAspect="1" noChangeArrowheads="1"/>
          </p:cNvPicPr>
          <p:nvPr/>
        </p:nvPicPr>
        <p:blipFill>
          <a:blip r:embed="rId6" cstate="print"/>
          <a:srcRect/>
          <a:stretch>
            <a:fillRect/>
          </a:stretch>
        </p:blipFill>
        <p:spPr bwMode="auto">
          <a:xfrm>
            <a:off x="8207869" y="666863"/>
            <a:ext cx="700388" cy="51828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9" name="Picture 18" descr="MVP_Horizontal_FullColor.png">
            <a:hlinkClick r:id="rId7"/>
          </p:cNvPr>
          <p:cNvPicPr>
            <a:picLocks noChangeAspect="1"/>
          </p:cNvPicPr>
          <p:nvPr/>
        </p:nvPicPr>
        <p:blipFill>
          <a:blip r:embed="rId8" cstate="print"/>
          <a:stretch>
            <a:fillRect/>
          </a:stretch>
        </p:blipFill>
        <p:spPr>
          <a:xfrm>
            <a:off x="6732240" y="661103"/>
            <a:ext cx="1295721" cy="52404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4114394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mtClean="0"/>
              <a:t>AlwaysOn AG</a:t>
            </a:r>
          </a:p>
        </p:txBody>
      </p:sp>
      <p:sp>
        <p:nvSpPr>
          <p:cNvPr id="82947" name="Content Placeholder 14"/>
          <p:cNvSpPr>
            <a:spLocks noGrp="1"/>
          </p:cNvSpPr>
          <p:nvPr>
            <p:ph idx="1"/>
          </p:nvPr>
        </p:nvSpPr>
        <p:spPr/>
        <p:txBody>
          <a:bodyPr>
            <a:normAutofit/>
          </a:bodyPr>
          <a:lstStyle/>
          <a:p>
            <a:r>
              <a:rPr lang="en-US" sz="2800" dirty="0" smtClean="0"/>
              <a:t>No support for native storage</a:t>
            </a:r>
          </a:p>
          <a:p>
            <a:pPr lvl="1"/>
            <a:r>
              <a:rPr lang="en-US" sz="2400" dirty="0" smtClean="0"/>
              <a:t>Common pattern: NLB and custom replica</a:t>
            </a:r>
          </a:p>
          <a:p>
            <a:pPr lvl="1"/>
            <a:r>
              <a:rPr lang="en-US" sz="2400" dirty="0" smtClean="0"/>
              <a:t>Official architectural guide from 2008</a:t>
            </a:r>
            <a:br>
              <a:rPr lang="en-US" sz="2400" dirty="0" smtClean="0"/>
            </a:br>
            <a:r>
              <a:rPr lang="it-IT" sz="2400" dirty="0" smtClean="0">
                <a:hlinkClick r:id="rId3"/>
              </a:rPr>
              <a:t>http://download.microsoft.com/download/A/5/7/A575AD7C-4172-42D0-8D58-0698D6802F81/SSASReadOnlyDBs.docx</a:t>
            </a:r>
            <a:endParaRPr lang="en-US" sz="2400" dirty="0" smtClean="0"/>
          </a:p>
          <a:p>
            <a:r>
              <a:rPr lang="en-US" sz="2800" dirty="0" smtClean="0"/>
              <a:t>In general, data sources need to point to listener</a:t>
            </a:r>
          </a:p>
          <a:p>
            <a:r>
              <a:rPr lang="en-US" sz="2800" dirty="0" smtClean="0"/>
              <a:t>Workload off-loading needs to specify </a:t>
            </a:r>
            <a:r>
              <a:rPr lang="en-US" sz="2800" dirty="0" err="1" smtClean="0"/>
              <a:t>ApplicationIntent</a:t>
            </a:r>
            <a:endParaRPr lang="en-US" sz="2800" dirty="0" smtClean="0"/>
          </a:p>
        </p:txBody>
      </p:sp>
      <p:sp>
        <p:nvSpPr>
          <p:cNvPr id="82948" name="Text Placeholder 1"/>
          <p:cNvSpPr>
            <a:spLocks noGrp="1"/>
          </p:cNvSpPr>
          <p:nvPr>
            <p:ph type="body" sz="quarter" idx="13"/>
          </p:nvPr>
        </p:nvSpPr>
        <p:spPr/>
        <p:txBody>
          <a:bodyPr/>
          <a:lstStyle/>
          <a:p>
            <a:r>
              <a:rPr lang="en-US" smtClean="0"/>
              <a:t>Interoperability with Analysis Services</a:t>
            </a:r>
            <a:endParaRPr lang="en-US" dirty="0" smtClean="0"/>
          </a:p>
        </p:txBody>
      </p:sp>
    </p:spTree>
    <p:extLst>
      <p:ext uri="{BB962C8B-B14F-4D97-AF65-F5344CB8AC3E}">
        <p14:creationId xmlns:p14="http://schemas.microsoft.com/office/powerpoint/2010/main" val="593777510"/>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mtClean="0"/>
              <a:t>AlwaysOn AG</a:t>
            </a:r>
          </a:p>
        </p:txBody>
      </p:sp>
      <p:sp>
        <p:nvSpPr>
          <p:cNvPr id="82947" name="Content Placeholder 14"/>
          <p:cNvSpPr>
            <a:spLocks noGrp="1"/>
          </p:cNvSpPr>
          <p:nvPr>
            <p:ph idx="1"/>
          </p:nvPr>
        </p:nvSpPr>
        <p:spPr/>
        <p:txBody>
          <a:bodyPr>
            <a:normAutofit/>
          </a:bodyPr>
          <a:lstStyle/>
          <a:p>
            <a:r>
              <a:rPr lang="en-US" sz="2800" dirty="0" smtClean="0"/>
              <a:t>Support for database used by reports</a:t>
            </a:r>
          </a:p>
          <a:p>
            <a:pPr lvl="1"/>
            <a:r>
              <a:rPr lang="en-US" sz="2400" dirty="0" smtClean="0"/>
              <a:t>Data sources point to listener</a:t>
            </a:r>
          </a:p>
          <a:p>
            <a:pPr lvl="1"/>
            <a:r>
              <a:rPr lang="en-US" sz="2400" dirty="0" smtClean="0"/>
              <a:t>Data sources may specify </a:t>
            </a:r>
            <a:r>
              <a:rPr lang="en-US" sz="2400" dirty="0" err="1" smtClean="0"/>
              <a:t>ApplicationIntent</a:t>
            </a:r>
            <a:endParaRPr lang="en-US" sz="2400" dirty="0" smtClean="0"/>
          </a:p>
          <a:p>
            <a:r>
              <a:rPr lang="en-US" sz="2800" dirty="0" smtClean="0"/>
              <a:t>Limited support for RS databases</a:t>
            </a:r>
          </a:p>
          <a:p>
            <a:pPr lvl="1"/>
            <a:r>
              <a:rPr lang="en-US" sz="2400" dirty="0" smtClean="0"/>
              <a:t>No automatic fail-over</a:t>
            </a:r>
          </a:p>
          <a:p>
            <a:pPr lvl="1"/>
            <a:r>
              <a:rPr lang="en-US" sz="2400" dirty="0" smtClean="0"/>
              <a:t>Common pattern:</a:t>
            </a:r>
            <a:br>
              <a:rPr lang="en-US" sz="2400" dirty="0" smtClean="0"/>
            </a:br>
            <a:r>
              <a:rPr lang="en-US" sz="2400" dirty="0" smtClean="0"/>
              <a:t>scale-out deployment with FCI and AG</a:t>
            </a:r>
          </a:p>
          <a:p>
            <a:pPr lvl="1"/>
            <a:endParaRPr lang="en-US" sz="2400" dirty="0" smtClean="0"/>
          </a:p>
        </p:txBody>
      </p:sp>
      <p:sp>
        <p:nvSpPr>
          <p:cNvPr id="82948" name="Text Placeholder 1"/>
          <p:cNvSpPr>
            <a:spLocks noGrp="1"/>
          </p:cNvSpPr>
          <p:nvPr>
            <p:ph type="body" sz="quarter" idx="13"/>
          </p:nvPr>
        </p:nvSpPr>
        <p:spPr/>
        <p:txBody>
          <a:bodyPr/>
          <a:lstStyle/>
          <a:p>
            <a:r>
              <a:rPr lang="en-US" dirty="0" smtClean="0"/>
              <a:t>Interoperability with Reporting Services</a:t>
            </a:r>
          </a:p>
        </p:txBody>
      </p:sp>
    </p:spTree>
    <p:extLst>
      <p:ext uri="{BB962C8B-B14F-4D97-AF65-F5344CB8AC3E}">
        <p14:creationId xmlns:p14="http://schemas.microsoft.com/office/powerpoint/2010/main" val="3505301354"/>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r>
              <a:rPr lang="en-US" smtClean="0"/>
              <a:t>AlwaysOn AG</a:t>
            </a:r>
          </a:p>
        </p:txBody>
      </p:sp>
      <p:sp>
        <p:nvSpPr>
          <p:cNvPr id="82947" name="Content Placeholder 14"/>
          <p:cNvSpPr>
            <a:spLocks noGrp="1"/>
          </p:cNvSpPr>
          <p:nvPr>
            <p:ph idx="1"/>
          </p:nvPr>
        </p:nvSpPr>
        <p:spPr/>
        <p:txBody>
          <a:bodyPr>
            <a:normAutofit/>
          </a:bodyPr>
          <a:lstStyle/>
          <a:p>
            <a:r>
              <a:rPr lang="en-US" sz="2800" dirty="0" smtClean="0"/>
              <a:t>No support out-of-the-box</a:t>
            </a:r>
          </a:p>
          <a:p>
            <a:r>
              <a:rPr lang="en-US" sz="2800" dirty="0" smtClean="0"/>
              <a:t>Needs custom failover procedure</a:t>
            </a:r>
          </a:p>
          <a:p>
            <a:pPr lvl="1"/>
            <a:r>
              <a:rPr lang="en-US" sz="2400" dirty="0">
                <a:hlinkClick r:id="rId3"/>
              </a:rPr>
              <a:t>http://</a:t>
            </a:r>
            <a:r>
              <a:rPr lang="en-US" sz="2400" dirty="0" smtClean="0">
                <a:hlinkClick r:id="rId3"/>
              </a:rPr>
              <a:t>blogs.msdn.com/b/mattm/archive/2012/09/19/ssis-with-alwayson.aspx</a:t>
            </a:r>
            <a:endParaRPr lang="en-US" sz="2400" dirty="0" smtClean="0"/>
          </a:p>
        </p:txBody>
      </p:sp>
      <p:sp>
        <p:nvSpPr>
          <p:cNvPr id="82948" name="Text Placeholder 1"/>
          <p:cNvSpPr>
            <a:spLocks noGrp="1"/>
          </p:cNvSpPr>
          <p:nvPr>
            <p:ph type="body" sz="quarter" idx="13"/>
          </p:nvPr>
        </p:nvSpPr>
        <p:spPr/>
        <p:txBody>
          <a:bodyPr/>
          <a:lstStyle/>
          <a:p>
            <a:r>
              <a:rPr lang="en-US" dirty="0" smtClean="0"/>
              <a:t>Interoperability with SSIS Catalog</a:t>
            </a:r>
          </a:p>
        </p:txBody>
      </p:sp>
    </p:spTree>
    <p:extLst>
      <p:ext uri="{BB962C8B-B14F-4D97-AF65-F5344CB8AC3E}">
        <p14:creationId xmlns:p14="http://schemas.microsoft.com/office/powerpoint/2010/main" val="1156825786"/>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AlwaysOn AG</a:t>
            </a:r>
          </a:p>
        </p:txBody>
      </p:sp>
      <p:sp>
        <p:nvSpPr>
          <p:cNvPr id="9" name="Content Placeholder 8"/>
          <p:cNvSpPr>
            <a:spLocks noGrp="1"/>
          </p:cNvSpPr>
          <p:nvPr>
            <p:ph idx="1"/>
          </p:nvPr>
        </p:nvSpPr>
        <p:spPr/>
        <p:txBody>
          <a:bodyPr/>
          <a:lstStyle/>
          <a:p>
            <a:r>
              <a:rPr lang="en-US" dirty="0" smtClean="0"/>
              <a:t>Primary Datacenter</a:t>
            </a:r>
          </a:p>
          <a:p>
            <a:pPr lvl="1"/>
            <a:r>
              <a:rPr lang="en-US" dirty="0" smtClean="0"/>
              <a:t>Primary replica</a:t>
            </a:r>
          </a:p>
          <a:p>
            <a:pPr lvl="1"/>
            <a:r>
              <a:rPr lang="en-US" dirty="0" smtClean="0"/>
              <a:t>Secondary replica for HA</a:t>
            </a:r>
            <a:br>
              <a:rPr lang="en-US" dirty="0" smtClean="0"/>
            </a:br>
            <a:r>
              <a:rPr lang="en-US" dirty="0" smtClean="0"/>
              <a:t>and reporting</a:t>
            </a:r>
          </a:p>
          <a:p>
            <a:r>
              <a:rPr lang="en-US" dirty="0" smtClean="0"/>
              <a:t>Secondary Datacenter</a:t>
            </a:r>
          </a:p>
          <a:p>
            <a:pPr lvl="1"/>
            <a:r>
              <a:rPr lang="en-US" dirty="0" smtClean="0"/>
              <a:t>Secondary replica for DR</a:t>
            </a:r>
            <a:endParaRPr lang="en-US" dirty="0"/>
          </a:p>
        </p:txBody>
      </p:sp>
      <p:sp>
        <p:nvSpPr>
          <p:cNvPr id="34819" name="Text Placeholder 12"/>
          <p:cNvSpPr>
            <a:spLocks noGrp="1"/>
          </p:cNvSpPr>
          <p:nvPr>
            <p:ph type="body" sz="quarter" idx="13"/>
          </p:nvPr>
        </p:nvSpPr>
        <p:spPr>
          <a:xfrm>
            <a:off x="714375" y="1096963"/>
            <a:ext cx="7972425" cy="393700"/>
          </a:xfrm>
        </p:spPr>
        <p:txBody>
          <a:bodyPr/>
          <a:lstStyle/>
          <a:p>
            <a:r>
              <a:rPr lang="it-IT" smtClean="0"/>
              <a:t>Demo</a:t>
            </a:r>
            <a:endParaRPr lang="en-US" smtClean="0"/>
          </a:p>
        </p:txBody>
      </p:sp>
      <p:pic>
        <p:nvPicPr>
          <p:cNvPr id="2" name="Picture 1"/>
          <p:cNvPicPr>
            <a:picLocks noChangeAspect="1"/>
          </p:cNvPicPr>
          <p:nvPr/>
        </p:nvPicPr>
        <p:blipFill>
          <a:blip r:embed="rId3"/>
          <a:stretch>
            <a:fillRect/>
          </a:stretch>
        </p:blipFill>
        <p:spPr>
          <a:xfrm>
            <a:off x="5454697" y="1789700"/>
            <a:ext cx="3429293" cy="3278600"/>
          </a:xfrm>
          <a:prstGeom prst="rect">
            <a:avLst/>
          </a:prstGeom>
        </p:spPr>
      </p:pic>
    </p:spTree>
    <p:extLst>
      <p:ext uri="{BB962C8B-B14F-4D97-AF65-F5344CB8AC3E}">
        <p14:creationId xmlns:p14="http://schemas.microsoft.com/office/powerpoint/2010/main" val="20173741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mtClean="0"/>
              <a:t>Step-by-step AG</a:t>
            </a:r>
          </a:p>
        </p:txBody>
      </p:sp>
      <p:sp>
        <p:nvSpPr>
          <p:cNvPr id="35844" name="Text Placeholder 3"/>
          <p:cNvSpPr>
            <a:spLocks noGrp="1"/>
          </p:cNvSpPr>
          <p:nvPr>
            <p:ph type="body" sz="quarter" idx="13"/>
          </p:nvPr>
        </p:nvSpPr>
        <p:spPr/>
        <p:txBody>
          <a:bodyPr/>
          <a:lstStyle/>
          <a:p>
            <a:r>
              <a:rPr lang="en-US" dirty="0" smtClean="0"/>
              <a:t>Cluster configuration before starting: network primary datacenter</a:t>
            </a:r>
          </a:p>
        </p:txBody>
      </p:sp>
      <p:pic>
        <p:nvPicPr>
          <p:cNvPr id="16" name="Content Placeholder 15"/>
          <p:cNvPicPr>
            <a:picLocks noGrp="1" noChangeAspect="1"/>
          </p:cNvPicPr>
          <p:nvPr>
            <p:ph idx="1"/>
          </p:nvPr>
        </p:nvPicPr>
        <p:blipFill>
          <a:blip r:embed="rId3"/>
          <a:stretch>
            <a:fillRect/>
          </a:stretch>
        </p:blipFill>
        <p:spPr>
          <a:xfrm>
            <a:off x="546957" y="1600200"/>
            <a:ext cx="7806690" cy="4389120"/>
          </a:xfrm>
          <a:prstGeom prst="rect">
            <a:avLst/>
          </a:prstGeom>
        </p:spPr>
      </p:pic>
    </p:spTree>
    <p:extLst>
      <p:ext uri="{BB962C8B-B14F-4D97-AF65-F5344CB8AC3E}">
        <p14:creationId xmlns:p14="http://schemas.microsoft.com/office/powerpoint/2010/main" val="1172214494"/>
      </p:ext>
    </p:extLst>
  </p:cSld>
  <p:clrMapOvr>
    <a:masterClrMapping/>
  </p:clrMapOvr>
  <p:transition spd="slow"/>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mtClean="0"/>
              <a:t>Step-by-step AG</a:t>
            </a:r>
          </a:p>
        </p:txBody>
      </p:sp>
      <p:sp>
        <p:nvSpPr>
          <p:cNvPr id="35844" name="Text Placeholder 3"/>
          <p:cNvSpPr>
            <a:spLocks noGrp="1"/>
          </p:cNvSpPr>
          <p:nvPr>
            <p:ph type="body" sz="quarter" idx="13"/>
          </p:nvPr>
        </p:nvSpPr>
        <p:spPr/>
        <p:txBody>
          <a:bodyPr/>
          <a:lstStyle/>
          <a:p>
            <a:r>
              <a:rPr lang="en-US" dirty="0" smtClean="0"/>
              <a:t>Cluster configuration before starting: network secondary datacenter</a:t>
            </a:r>
          </a:p>
        </p:txBody>
      </p:sp>
      <p:pic>
        <p:nvPicPr>
          <p:cNvPr id="5" name="Content Placeholder 4"/>
          <p:cNvPicPr>
            <a:picLocks noGrp="1" noChangeAspect="1"/>
          </p:cNvPicPr>
          <p:nvPr>
            <p:ph idx="1"/>
          </p:nvPr>
        </p:nvPicPr>
        <p:blipFill>
          <a:blip r:embed="rId3"/>
          <a:stretch>
            <a:fillRect/>
          </a:stretch>
        </p:blipFill>
        <p:spPr>
          <a:xfrm>
            <a:off x="546957" y="1600200"/>
            <a:ext cx="7806690" cy="4389120"/>
          </a:xfrm>
          <a:prstGeom prst="rect">
            <a:avLst/>
          </a:prstGeom>
        </p:spPr>
      </p:pic>
    </p:spTree>
    <p:extLst>
      <p:ext uri="{BB962C8B-B14F-4D97-AF65-F5344CB8AC3E}">
        <p14:creationId xmlns:p14="http://schemas.microsoft.com/office/powerpoint/2010/main" val="3421456445"/>
      </p:ext>
    </p:extLst>
  </p:cSld>
  <p:clrMapOvr>
    <a:masterClrMapping/>
  </p:clrMapOvr>
  <p:transition spd="slow"/>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mtClean="0"/>
              <a:t>Step-by-step AG</a:t>
            </a:r>
          </a:p>
        </p:txBody>
      </p:sp>
      <p:sp>
        <p:nvSpPr>
          <p:cNvPr id="35844" name="Text Placeholder 3"/>
          <p:cNvSpPr>
            <a:spLocks noGrp="1"/>
          </p:cNvSpPr>
          <p:nvPr>
            <p:ph type="body" sz="quarter" idx="13"/>
          </p:nvPr>
        </p:nvSpPr>
        <p:spPr/>
        <p:txBody>
          <a:bodyPr/>
          <a:lstStyle/>
          <a:p>
            <a:r>
              <a:rPr lang="en-US" dirty="0" smtClean="0"/>
              <a:t>Cluster configuration before starting: summary</a:t>
            </a:r>
          </a:p>
        </p:txBody>
      </p:sp>
      <p:pic>
        <p:nvPicPr>
          <p:cNvPr id="3" name="Content Placeholder 2"/>
          <p:cNvPicPr>
            <a:picLocks noGrp="1" noChangeAspect="1"/>
          </p:cNvPicPr>
          <p:nvPr>
            <p:ph idx="1"/>
          </p:nvPr>
        </p:nvPicPr>
        <p:blipFill>
          <a:blip r:embed="rId3"/>
          <a:stretch>
            <a:fillRect/>
          </a:stretch>
        </p:blipFill>
        <p:spPr>
          <a:xfrm>
            <a:off x="546957" y="1600200"/>
            <a:ext cx="7806690" cy="4389120"/>
          </a:xfrm>
          <a:prstGeom prst="rect">
            <a:avLst/>
          </a:prstGeom>
        </p:spPr>
      </p:pic>
    </p:spTree>
    <p:extLst>
      <p:ext uri="{BB962C8B-B14F-4D97-AF65-F5344CB8AC3E}">
        <p14:creationId xmlns:p14="http://schemas.microsoft.com/office/powerpoint/2010/main" val="2305086060"/>
      </p:ext>
    </p:extLst>
  </p:cSld>
  <p:clrMapOvr>
    <a:masterClrMapping/>
  </p:clrMapOvr>
  <p:transition spd="slow"/>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duotone>
              <a:schemeClr val="bg2">
                <a:shade val="45000"/>
                <a:satMod val="135000"/>
              </a:schemeClr>
              <a:prstClr val="white"/>
            </a:duotone>
          </a:blip>
          <a:stretch>
            <a:fillRect/>
          </a:stretch>
        </p:blipFill>
        <p:spPr>
          <a:xfrm>
            <a:off x="546957" y="1600200"/>
            <a:ext cx="7806690" cy="4389120"/>
          </a:xfrm>
          <a:prstGeom prst="rect">
            <a:avLst/>
          </a:prstGeom>
        </p:spPr>
      </p:pic>
      <p:sp>
        <p:nvSpPr>
          <p:cNvPr id="35842" name="Title 1"/>
          <p:cNvSpPr>
            <a:spLocks noGrp="1"/>
          </p:cNvSpPr>
          <p:nvPr>
            <p:ph type="title"/>
          </p:nvPr>
        </p:nvSpPr>
        <p:spPr/>
        <p:txBody>
          <a:bodyPr/>
          <a:lstStyle/>
          <a:p>
            <a:r>
              <a:rPr lang="en-US" smtClean="0"/>
              <a:t>Step-by-step AG</a:t>
            </a:r>
          </a:p>
        </p:txBody>
      </p:sp>
      <p:sp>
        <p:nvSpPr>
          <p:cNvPr id="35844" name="Text Placeholder 3"/>
          <p:cNvSpPr>
            <a:spLocks noGrp="1"/>
          </p:cNvSpPr>
          <p:nvPr>
            <p:ph type="body" sz="quarter" idx="13"/>
          </p:nvPr>
        </p:nvSpPr>
        <p:spPr/>
        <p:txBody>
          <a:bodyPr/>
          <a:lstStyle/>
          <a:p>
            <a:r>
              <a:rPr lang="en-US" dirty="0" smtClean="0"/>
              <a:t>Cluster configuration before starting: network name general</a:t>
            </a:r>
          </a:p>
        </p:txBody>
      </p:sp>
      <p:pic>
        <p:nvPicPr>
          <p:cNvPr id="3" name="Picture 2"/>
          <p:cNvPicPr>
            <a:picLocks noChangeAspect="1"/>
          </p:cNvPicPr>
          <p:nvPr/>
        </p:nvPicPr>
        <p:blipFill>
          <a:blip r:embed="rId4"/>
          <a:stretch>
            <a:fillRect/>
          </a:stretch>
        </p:blipFill>
        <p:spPr>
          <a:xfrm>
            <a:off x="3273012" y="2386012"/>
            <a:ext cx="2354580" cy="2817495"/>
          </a:xfrm>
          <a:prstGeom prst="rect">
            <a:avLst/>
          </a:prstGeom>
        </p:spPr>
      </p:pic>
    </p:spTree>
    <p:extLst>
      <p:ext uri="{BB962C8B-B14F-4D97-AF65-F5344CB8AC3E}">
        <p14:creationId xmlns:p14="http://schemas.microsoft.com/office/powerpoint/2010/main" val="3577542174"/>
      </p:ext>
    </p:extLst>
  </p:cSld>
  <p:clrMapOvr>
    <a:masterClrMapping/>
  </p:clrMapOvr>
  <p:transition spd="slow"/>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3">
            <a:duotone>
              <a:schemeClr val="bg2">
                <a:shade val="45000"/>
                <a:satMod val="135000"/>
              </a:schemeClr>
              <a:prstClr val="white"/>
            </a:duotone>
          </a:blip>
          <a:stretch>
            <a:fillRect/>
          </a:stretch>
        </p:blipFill>
        <p:spPr>
          <a:xfrm>
            <a:off x="546957" y="1600200"/>
            <a:ext cx="7806690" cy="4389120"/>
          </a:xfrm>
          <a:prstGeom prst="rect">
            <a:avLst/>
          </a:prstGeom>
        </p:spPr>
      </p:pic>
      <p:sp>
        <p:nvSpPr>
          <p:cNvPr id="35842" name="Title 1"/>
          <p:cNvSpPr>
            <a:spLocks noGrp="1"/>
          </p:cNvSpPr>
          <p:nvPr>
            <p:ph type="title"/>
          </p:nvPr>
        </p:nvSpPr>
        <p:spPr/>
        <p:txBody>
          <a:bodyPr/>
          <a:lstStyle/>
          <a:p>
            <a:r>
              <a:rPr lang="en-US" smtClean="0"/>
              <a:t>Step-by-step AG</a:t>
            </a:r>
          </a:p>
        </p:txBody>
      </p:sp>
      <p:sp>
        <p:nvSpPr>
          <p:cNvPr id="35844" name="Text Placeholder 3"/>
          <p:cNvSpPr>
            <a:spLocks noGrp="1"/>
          </p:cNvSpPr>
          <p:nvPr>
            <p:ph type="body" sz="quarter" idx="13"/>
          </p:nvPr>
        </p:nvSpPr>
        <p:spPr/>
        <p:txBody>
          <a:bodyPr/>
          <a:lstStyle/>
          <a:p>
            <a:r>
              <a:rPr lang="en-US" dirty="0" smtClean="0"/>
              <a:t>Cluster configuration before starting: network name dependencies</a:t>
            </a:r>
          </a:p>
        </p:txBody>
      </p:sp>
      <p:pic>
        <p:nvPicPr>
          <p:cNvPr id="2" name="Picture 1"/>
          <p:cNvPicPr>
            <a:picLocks noChangeAspect="1"/>
          </p:cNvPicPr>
          <p:nvPr/>
        </p:nvPicPr>
        <p:blipFill>
          <a:blip r:embed="rId4"/>
          <a:stretch>
            <a:fillRect/>
          </a:stretch>
        </p:blipFill>
        <p:spPr>
          <a:xfrm>
            <a:off x="3273012" y="2386012"/>
            <a:ext cx="2354580" cy="2817495"/>
          </a:xfrm>
          <a:prstGeom prst="rect">
            <a:avLst/>
          </a:prstGeom>
        </p:spPr>
      </p:pic>
    </p:spTree>
    <p:extLst>
      <p:ext uri="{BB962C8B-B14F-4D97-AF65-F5344CB8AC3E}">
        <p14:creationId xmlns:p14="http://schemas.microsoft.com/office/powerpoint/2010/main" val="1904201985"/>
      </p:ext>
    </p:extLst>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3">
            <a:duotone>
              <a:schemeClr val="bg2">
                <a:shade val="45000"/>
                <a:satMod val="135000"/>
              </a:schemeClr>
              <a:prstClr val="white"/>
            </a:duotone>
          </a:blip>
          <a:stretch>
            <a:fillRect/>
          </a:stretch>
        </p:blipFill>
        <p:spPr>
          <a:xfrm>
            <a:off x="546957" y="1600200"/>
            <a:ext cx="7806690" cy="4389120"/>
          </a:xfrm>
          <a:prstGeom prst="rect">
            <a:avLst/>
          </a:prstGeom>
        </p:spPr>
      </p:pic>
      <p:sp>
        <p:nvSpPr>
          <p:cNvPr id="35842" name="Title 1"/>
          <p:cNvSpPr>
            <a:spLocks noGrp="1"/>
          </p:cNvSpPr>
          <p:nvPr>
            <p:ph type="title"/>
          </p:nvPr>
        </p:nvSpPr>
        <p:spPr/>
        <p:txBody>
          <a:bodyPr/>
          <a:lstStyle/>
          <a:p>
            <a:r>
              <a:rPr lang="en-US" smtClean="0"/>
              <a:t>Step-by-step AG</a:t>
            </a:r>
          </a:p>
        </p:txBody>
      </p:sp>
      <p:sp>
        <p:nvSpPr>
          <p:cNvPr id="35844" name="Text Placeholder 3"/>
          <p:cNvSpPr>
            <a:spLocks noGrp="1"/>
          </p:cNvSpPr>
          <p:nvPr>
            <p:ph type="body" sz="quarter" idx="13"/>
          </p:nvPr>
        </p:nvSpPr>
        <p:spPr/>
        <p:txBody>
          <a:bodyPr/>
          <a:lstStyle/>
          <a:p>
            <a:r>
              <a:rPr lang="en-US" dirty="0" smtClean="0"/>
              <a:t>Cluster configuration before starting: network advanced policies</a:t>
            </a:r>
          </a:p>
        </p:txBody>
      </p:sp>
      <p:pic>
        <p:nvPicPr>
          <p:cNvPr id="3" name="Picture 2"/>
          <p:cNvPicPr>
            <a:picLocks noChangeAspect="1"/>
          </p:cNvPicPr>
          <p:nvPr/>
        </p:nvPicPr>
        <p:blipFill>
          <a:blip r:embed="rId4"/>
          <a:stretch>
            <a:fillRect/>
          </a:stretch>
        </p:blipFill>
        <p:spPr>
          <a:xfrm>
            <a:off x="3273012" y="2386012"/>
            <a:ext cx="2354580" cy="2817495"/>
          </a:xfrm>
          <a:prstGeom prst="rect">
            <a:avLst/>
          </a:prstGeom>
        </p:spPr>
      </p:pic>
    </p:spTree>
    <p:extLst>
      <p:ext uri="{BB962C8B-B14F-4D97-AF65-F5344CB8AC3E}">
        <p14:creationId xmlns:p14="http://schemas.microsoft.com/office/powerpoint/2010/main" val="2467357948"/>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4294967295"/>
          </p:nvPr>
        </p:nvSpPr>
        <p:spPr>
          <a:xfrm>
            <a:off x="452438" y="1423988"/>
            <a:ext cx="8242300" cy="4695825"/>
          </a:xfrm>
          <a:prstGeom prst="rect">
            <a:avLst/>
          </a:prstGeom>
        </p:spPr>
        <p:txBody>
          <a:bodyPr>
            <a:normAutofit/>
          </a:bodyPr>
          <a:lstStyle/>
          <a:p>
            <a:r>
              <a:rPr lang="en-US" sz="2400" dirty="0" smtClean="0"/>
              <a:t>Introduction</a:t>
            </a:r>
          </a:p>
          <a:p>
            <a:r>
              <a:rPr lang="en-US" sz="2400" dirty="0" smtClean="0"/>
              <a:t>AlwaysOn FCI</a:t>
            </a:r>
          </a:p>
          <a:p>
            <a:r>
              <a:rPr lang="en-US" sz="2400" dirty="0" smtClean="0"/>
              <a:t>AlwaysOn AG</a:t>
            </a:r>
          </a:p>
          <a:p>
            <a:r>
              <a:rPr lang="en-US" sz="2400" dirty="0" smtClean="0"/>
              <a:t>AlwaysOn Advanced Scenarios</a:t>
            </a:r>
          </a:p>
          <a:p>
            <a:endParaRPr lang="en-US" sz="2400" dirty="0"/>
          </a:p>
        </p:txBody>
      </p:sp>
    </p:spTree>
    <p:extLst>
      <p:ext uri="{BB962C8B-B14F-4D97-AF65-F5344CB8AC3E}">
        <p14:creationId xmlns:p14="http://schemas.microsoft.com/office/powerpoint/2010/main" val="10512023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3">
            <a:duotone>
              <a:schemeClr val="bg2">
                <a:shade val="45000"/>
                <a:satMod val="135000"/>
              </a:schemeClr>
              <a:prstClr val="white"/>
            </a:duotone>
          </a:blip>
          <a:stretch>
            <a:fillRect/>
          </a:stretch>
        </p:blipFill>
        <p:spPr>
          <a:xfrm>
            <a:off x="546957" y="1600200"/>
            <a:ext cx="7806690" cy="4389120"/>
          </a:xfrm>
          <a:prstGeom prst="rect">
            <a:avLst/>
          </a:prstGeom>
        </p:spPr>
      </p:pic>
      <p:sp>
        <p:nvSpPr>
          <p:cNvPr id="35842" name="Title 1"/>
          <p:cNvSpPr>
            <a:spLocks noGrp="1"/>
          </p:cNvSpPr>
          <p:nvPr>
            <p:ph type="title"/>
          </p:nvPr>
        </p:nvSpPr>
        <p:spPr/>
        <p:txBody>
          <a:bodyPr/>
          <a:lstStyle/>
          <a:p>
            <a:r>
              <a:rPr lang="en-US" smtClean="0"/>
              <a:t>Step-by-step AG</a:t>
            </a:r>
          </a:p>
        </p:txBody>
      </p:sp>
      <p:sp>
        <p:nvSpPr>
          <p:cNvPr id="35844" name="Text Placeholder 3"/>
          <p:cNvSpPr>
            <a:spLocks noGrp="1"/>
          </p:cNvSpPr>
          <p:nvPr>
            <p:ph type="body" sz="quarter" idx="13"/>
          </p:nvPr>
        </p:nvSpPr>
        <p:spPr/>
        <p:txBody>
          <a:bodyPr/>
          <a:lstStyle/>
          <a:p>
            <a:r>
              <a:rPr lang="en-US" dirty="0" smtClean="0"/>
              <a:t>Cluster configuration before starting: primary IP address general</a:t>
            </a:r>
          </a:p>
        </p:txBody>
      </p:sp>
      <p:pic>
        <p:nvPicPr>
          <p:cNvPr id="2" name="Picture 1"/>
          <p:cNvPicPr>
            <a:picLocks noChangeAspect="1"/>
          </p:cNvPicPr>
          <p:nvPr/>
        </p:nvPicPr>
        <p:blipFill>
          <a:blip r:embed="rId4"/>
          <a:stretch>
            <a:fillRect/>
          </a:stretch>
        </p:blipFill>
        <p:spPr>
          <a:xfrm>
            <a:off x="3273012" y="2191702"/>
            <a:ext cx="2354580" cy="3206115"/>
          </a:xfrm>
          <a:prstGeom prst="rect">
            <a:avLst/>
          </a:prstGeom>
        </p:spPr>
      </p:pic>
    </p:spTree>
    <p:extLst>
      <p:ext uri="{BB962C8B-B14F-4D97-AF65-F5344CB8AC3E}">
        <p14:creationId xmlns:p14="http://schemas.microsoft.com/office/powerpoint/2010/main" val="1187777826"/>
      </p:ext>
    </p:extLst>
  </p:cSld>
  <p:clrMapOvr>
    <a:masterClrMapping/>
  </p:clrMapOvr>
  <p:transition spd="slow"/>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3">
            <a:duotone>
              <a:schemeClr val="bg2">
                <a:shade val="45000"/>
                <a:satMod val="135000"/>
              </a:schemeClr>
              <a:prstClr val="white"/>
            </a:duotone>
          </a:blip>
          <a:stretch>
            <a:fillRect/>
          </a:stretch>
        </p:blipFill>
        <p:spPr>
          <a:xfrm>
            <a:off x="546957" y="1600200"/>
            <a:ext cx="7806690" cy="4389120"/>
          </a:xfrm>
          <a:prstGeom prst="rect">
            <a:avLst/>
          </a:prstGeom>
        </p:spPr>
      </p:pic>
      <p:sp>
        <p:nvSpPr>
          <p:cNvPr id="35842" name="Title 1"/>
          <p:cNvSpPr>
            <a:spLocks noGrp="1"/>
          </p:cNvSpPr>
          <p:nvPr>
            <p:ph type="title"/>
          </p:nvPr>
        </p:nvSpPr>
        <p:spPr/>
        <p:txBody>
          <a:bodyPr/>
          <a:lstStyle/>
          <a:p>
            <a:r>
              <a:rPr lang="en-US" smtClean="0"/>
              <a:t>Step-by-step AG</a:t>
            </a:r>
          </a:p>
        </p:txBody>
      </p:sp>
      <p:sp>
        <p:nvSpPr>
          <p:cNvPr id="35844" name="Text Placeholder 3"/>
          <p:cNvSpPr>
            <a:spLocks noGrp="1"/>
          </p:cNvSpPr>
          <p:nvPr>
            <p:ph type="body" sz="quarter" idx="13"/>
          </p:nvPr>
        </p:nvSpPr>
        <p:spPr/>
        <p:txBody>
          <a:bodyPr/>
          <a:lstStyle/>
          <a:p>
            <a:r>
              <a:rPr lang="en-US" dirty="0" smtClean="0"/>
              <a:t>Cluster configuration before starting: primary IP address advanced policies</a:t>
            </a:r>
          </a:p>
        </p:txBody>
      </p:sp>
      <p:pic>
        <p:nvPicPr>
          <p:cNvPr id="3" name="Picture 2"/>
          <p:cNvPicPr>
            <a:picLocks noChangeAspect="1"/>
          </p:cNvPicPr>
          <p:nvPr/>
        </p:nvPicPr>
        <p:blipFill>
          <a:blip r:embed="rId4"/>
          <a:stretch>
            <a:fillRect/>
          </a:stretch>
        </p:blipFill>
        <p:spPr>
          <a:xfrm>
            <a:off x="3273012" y="2191702"/>
            <a:ext cx="2354580" cy="3206115"/>
          </a:xfrm>
          <a:prstGeom prst="rect">
            <a:avLst/>
          </a:prstGeom>
        </p:spPr>
      </p:pic>
    </p:spTree>
    <p:extLst>
      <p:ext uri="{BB962C8B-B14F-4D97-AF65-F5344CB8AC3E}">
        <p14:creationId xmlns:p14="http://schemas.microsoft.com/office/powerpoint/2010/main" val="745791060"/>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3">
            <a:duotone>
              <a:schemeClr val="bg2">
                <a:shade val="45000"/>
                <a:satMod val="135000"/>
              </a:schemeClr>
              <a:prstClr val="white"/>
            </a:duotone>
          </a:blip>
          <a:stretch>
            <a:fillRect/>
          </a:stretch>
        </p:blipFill>
        <p:spPr>
          <a:xfrm>
            <a:off x="546957" y="1600200"/>
            <a:ext cx="7806690" cy="4389120"/>
          </a:xfrm>
          <a:prstGeom prst="rect">
            <a:avLst/>
          </a:prstGeom>
        </p:spPr>
      </p:pic>
      <p:sp>
        <p:nvSpPr>
          <p:cNvPr id="35842" name="Title 1"/>
          <p:cNvSpPr>
            <a:spLocks noGrp="1"/>
          </p:cNvSpPr>
          <p:nvPr>
            <p:ph type="title"/>
          </p:nvPr>
        </p:nvSpPr>
        <p:spPr/>
        <p:txBody>
          <a:bodyPr/>
          <a:lstStyle/>
          <a:p>
            <a:r>
              <a:rPr lang="en-US" smtClean="0"/>
              <a:t>Step-by-step AG</a:t>
            </a:r>
          </a:p>
        </p:txBody>
      </p:sp>
      <p:sp>
        <p:nvSpPr>
          <p:cNvPr id="35844" name="Text Placeholder 3"/>
          <p:cNvSpPr>
            <a:spLocks noGrp="1"/>
          </p:cNvSpPr>
          <p:nvPr>
            <p:ph type="body" sz="quarter" idx="13"/>
          </p:nvPr>
        </p:nvSpPr>
        <p:spPr/>
        <p:txBody>
          <a:bodyPr/>
          <a:lstStyle/>
          <a:p>
            <a:r>
              <a:rPr lang="en-US" dirty="0" smtClean="0"/>
              <a:t>Cluster configuration before starting: secondary IP address general</a:t>
            </a:r>
          </a:p>
        </p:txBody>
      </p:sp>
      <p:pic>
        <p:nvPicPr>
          <p:cNvPr id="2" name="Picture 1"/>
          <p:cNvPicPr>
            <a:picLocks noChangeAspect="1"/>
          </p:cNvPicPr>
          <p:nvPr/>
        </p:nvPicPr>
        <p:blipFill>
          <a:blip r:embed="rId4"/>
          <a:stretch>
            <a:fillRect/>
          </a:stretch>
        </p:blipFill>
        <p:spPr>
          <a:xfrm>
            <a:off x="3273012" y="2191702"/>
            <a:ext cx="2354580" cy="3206115"/>
          </a:xfrm>
          <a:prstGeom prst="rect">
            <a:avLst/>
          </a:prstGeom>
        </p:spPr>
      </p:pic>
    </p:spTree>
    <p:extLst>
      <p:ext uri="{BB962C8B-B14F-4D97-AF65-F5344CB8AC3E}">
        <p14:creationId xmlns:p14="http://schemas.microsoft.com/office/powerpoint/2010/main" val="3899080146"/>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5"/>
          <p:cNvPicPr>
            <a:picLocks noGrp="1" noChangeAspect="1"/>
          </p:cNvPicPr>
          <p:nvPr>
            <p:ph idx="1"/>
          </p:nvPr>
        </p:nvPicPr>
        <p:blipFill>
          <a:blip r:embed="rId3">
            <a:duotone>
              <a:schemeClr val="bg2">
                <a:shade val="45000"/>
                <a:satMod val="135000"/>
              </a:schemeClr>
              <a:prstClr val="white"/>
            </a:duotone>
          </a:blip>
          <a:stretch>
            <a:fillRect/>
          </a:stretch>
        </p:blipFill>
        <p:spPr>
          <a:xfrm>
            <a:off x="546957" y="1600200"/>
            <a:ext cx="7806690" cy="4389120"/>
          </a:xfrm>
          <a:prstGeom prst="rect">
            <a:avLst/>
          </a:prstGeom>
        </p:spPr>
      </p:pic>
      <p:sp>
        <p:nvSpPr>
          <p:cNvPr id="35842" name="Title 1"/>
          <p:cNvSpPr>
            <a:spLocks noGrp="1"/>
          </p:cNvSpPr>
          <p:nvPr>
            <p:ph type="title"/>
          </p:nvPr>
        </p:nvSpPr>
        <p:spPr/>
        <p:txBody>
          <a:bodyPr/>
          <a:lstStyle/>
          <a:p>
            <a:r>
              <a:rPr lang="en-US" smtClean="0"/>
              <a:t>Step-by-step AG</a:t>
            </a:r>
          </a:p>
        </p:txBody>
      </p:sp>
      <p:sp>
        <p:nvSpPr>
          <p:cNvPr id="35844" name="Text Placeholder 3"/>
          <p:cNvSpPr>
            <a:spLocks noGrp="1"/>
          </p:cNvSpPr>
          <p:nvPr>
            <p:ph type="body" sz="quarter" idx="13"/>
          </p:nvPr>
        </p:nvSpPr>
        <p:spPr/>
        <p:txBody>
          <a:bodyPr/>
          <a:lstStyle/>
          <a:p>
            <a:r>
              <a:rPr lang="en-US" dirty="0" smtClean="0"/>
              <a:t>Cluster configuration before starting: secondary IP address general</a:t>
            </a:r>
          </a:p>
        </p:txBody>
      </p:sp>
      <p:pic>
        <p:nvPicPr>
          <p:cNvPr id="3" name="Picture 2"/>
          <p:cNvPicPr>
            <a:picLocks noChangeAspect="1"/>
          </p:cNvPicPr>
          <p:nvPr/>
        </p:nvPicPr>
        <p:blipFill>
          <a:blip r:embed="rId4"/>
          <a:stretch>
            <a:fillRect/>
          </a:stretch>
        </p:blipFill>
        <p:spPr>
          <a:xfrm>
            <a:off x="3273012" y="2191702"/>
            <a:ext cx="2354580" cy="3206115"/>
          </a:xfrm>
          <a:prstGeom prst="rect">
            <a:avLst/>
          </a:prstGeom>
        </p:spPr>
      </p:pic>
    </p:spTree>
    <p:extLst>
      <p:ext uri="{BB962C8B-B14F-4D97-AF65-F5344CB8AC3E}">
        <p14:creationId xmlns:p14="http://schemas.microsoft.com/office/powerpoint/2010/main" val="1335597993"/>
      </p:ext>
    </p:extLst>
  </p:cSld>
  <p:clrMapOvr>
    <a:masterClrMapping/>
  </p:clrMapOvr>
  <p:transition spd="slow"/>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Step-by-step AG</a:t>
            </a:r>
          </a:p>
        </p:txBody>
      </p:sp>
      <p:sp>
        <p:nvSpPr>
          <p:cNvPr id="36867" name="Content Placeholder 12"/>
          <p:cNvSpPr>
            <a:spLocks noGrp="1"/>
          </p:cNvSpPr>
          <p:nvPr>
            <p:ph idx="1"/>
          </p:nvPr>
        </p:nvSpPr>
        <p:spPr/>
        <p:txBody>
          <a:bodyPr/>
          <a:lstStyle/>
          <a:p>
            <a:r>
              <a:rPr lang="en-US" smtClean="0"/>
              <a:t>Enable option</a:t>
            </a:r>
          </a:p>
          <a:p>
            <a:r>
              <a:rPr lang="en-US" smtClean="0"/>
              <a:t>Restart Services</a:t>
            </a:r>
          </a:p>
        </p:txBody>
      </p:sp>
      <p:sp>
        <p:nvSpPr>
          <p:cNvPr id="36868" name="Text Placeholder 3"/>
          <p:cNvSpPr>
            <a:spLocks noGrp="1"/>
          </p:cNvSpPr>
          <p:nvPr>
            <p:ph type="body" sz="quarter" idx="13"/>
          </p:nvPr>
        </p:nvSpPr>
        <p:spPr>
          <a:xfrm>
            <a:off x="714375" y="1096963"/>
            <a:ext cx="7972425" cy="393700"/>
          </a:xfrm>
        </p:spPr>
        <p:txBody>
          <a:bodyPr/>
          <a:lstStyle/>
          <a:p>
            <a:r>
              <a:rPr lang="en-US" dirty="0" smtClean="0"/>
              <a:t>Enable AlwaysOn</a:t>
            </a:r>
          </a:p>
        </p:txBody>
      </p:sp>
      <p:pic>
        <p:nvPicPr>
          <p:cNvPr id="7" name="Picture 6"/>
          <p:cNvPicPr>
            <a:picLocks noChangeAspect="1"/>
          </p:cNvPicPr>
          <p:nvPr/>
        </p:nvPicPr>
        <p:blipFill>
          <a:blip r:embed="rId3"/>
          <a:stretch>
            <a:fillRect/>
          </a:stretch>
        </p:blipFill>
        <p:spPr>
          <a:xfrm>
            <a:off x="675084" y="2829100"/>
            <a:ext cx="7793831" cy="1800225"/>
          </a:xfrm>
          <a:prstGeom prst="rect">
            <a:avLst/>
          </a:prstGeom>
        </p:spPr>
      </p:pic>
      <p:pic>
        <p:nvPicPr>
          <p:cNvPr id="8" name="Picture 7"/>
          <p:cNvPicPr>
            <a:picLocks noChangeAspect="1"/>
          </p:cNvPicPr>
          <p:nvPr/>
        </p:nvPicPr>
        <p:blipFill>
          <a:blip r:embed="rId4"/>
          <a:stretch>
            <a:fillRect/>
          </a:stretch>
        </p:blipFill>
        <p:spPr>
          <a:xfrm>
            <a:off x="4571999" y="2084387"/>
            <a:ext cx="3043238" cy="3557588"/>
          </a:xfrm>
          <a:prstGeom prst="rect">
            <a:avLst/>
          </a:prstGeom>
        </p:spPr>
      </p:pic>
    </p:spTree>
    <p:extLst>
      <p:ext uri="{BB962C8B-B14F-4D97-AF65-F5344CB8AC3E}">
        <p14:creationId xmlns:p14="http://schemas.microsoft.com/office/powerpoint/2010/main" val="382997343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t>Step-by-step AG</a:t>
            </a:r>
          </a:p>
        </p:txBody>
      </p:sp>
      <p:sp>
        <p:nvSpPr>
          <p:cNvPr id="36867" name="Content Placeholder 12"/>
          <p:cNvSpPr>
            <a:spLocks noGrp="1"/>
          </p:cNvSpPr>
          <p:nvPr>
            <p:ph idx="1"/>
          </p:nvPr>
        </p:nvSpPr>
        <p:spPr/>
        <p:txBody>
          <a:bodyPr/>
          <a:lstStyle/>
          <a:p>
            <a:r>
              <a:rPr lang="en-US" dirty="0" smtClean="0"/>
              <a:t>Use -Force to restart service</a:t>
            </a:r>
          </a:p>
          <a:p>
            <a:r>
              <a:rPr lang="en-US" dirty="0" smtClean="0"/>
              <a:t>Still need to restart SQL Agent service</a:t>
            </a:r>
          </a:p>
        </p:txBody>
      </p:sp>
      <p:sp>
        <p:nvSpPr>
          <p:cNvPr id="36868" name="Text Placeholder 3"/>
          <p:cNvSpPr>
            <a:spLocks noGrp="1"/>
          </p:cNvSpPr>
          <p:nvPr>
            <p:ph type="body" sz="quarter" idx="13"/>
          </p:nvPr>
        </p:nvSpPr>
        <p:spPr>
          <a:xfrm>
            <a:off x="714375" y="1096963"/>
            <a:ext cx="7972425" cy="393700"/>
          </a:xfrm>
        </p:spPr>
        <p:txBody>
          <a:bodyPr/>
          <a:lstStyle/>
          <a:p>
            <a:r>
              <a:rPr lang="en-US" dirty="0" smtClean="0"/>
              <a:t>Enable AlwaysOn with PowerShell</a:t>
            </a:r>
          </a:p>
        </p:txBody>
      </p:sp>
      <p:pic>
        <p:nvPicPr>
          <p:cNvPr id="2" name="Picture 1"/>
          <p:cNvPicPr>
            <a:picLocks noChangeAspect="1"/>
          </p:cNvPicPr>
          <p:nvPr/>
        </p:nvPicPr>
        <p:blipFill>
          <a:blip r:embed="rId3"/>
          <a:stretch>
            <a:fillRect/>
          </a:stretch>
        </p:blipFill>
        <p:spPr>
          <a:xfrm>
            <a:off x="676275" y="2757780"/>
            <a:ext cx="7791450" cy="2733675"/>
          </a:xfrm>
          <a:prstGeom prst="rect">
            <a:avLst/>
          </a:prstGeom>
        </p:spPr>
      </p:pic>
    </p:spTree>
    <p:extLst>
      <p:ext uri="{BB962C8B-B14F-4D97-AF65-F5344CB8AC3E}">
        <p14:creationId xmlns:p14="http://schemas.microsoft.com/office/powerpoint/2010/main" val="866852202"/>
      </p:ext>
    </p:extLst>
  </p:cSld>
  <p:clrMapOvr>
    <a:masterClrMapping/>
  </p:clrMapOvr>
  <p:transition spd="slow"/>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t>Step-by-step AG</a:t>
            </a:r>
          </a:p>
        </p:txBody>
      </p:sp>
      <p:sp>
        <p:nvSpPr>
          <p:cNvPr id="37892" name="Text Placeholder 3"/>
          <p:cNvSpPr>
            <a:spLocks noGrp="1"/>
          </p:cNvSpPr>
          <p:nvPr>
            <p:ph type="body" sz="quarter" idx="13"/>
          </p:nvPr>
        </p:nvSpPr>
        <p:spPr>
          <a:xfrm>
            <a:off x="714375" y="1096963"/>
            <a:ext cx="7972425" cy="393700"/>
          </a:xfrm>
        </p:spPr>
        <p:txBody>
          <a:bodyPr/>
          <a:lstStyle/>
          <a:p>
            <a:r>
              <a:rPr lang="en-US" smtClean="0"/>
              <a:t>Create sample databases</a:t>
            </a:r>
          </a:p>
        </p:txBody>
      </p:sp>
      <p:pic>
        <p:nvPicPr>
          <p:cNvPr id="12" name="Content Placeholder 11"/>
          <p:cNvPicPr>
            <a:picLocks noGrp="1" noChangeAspect="1"/>
          </p:cNvPicPr>
          <p:nvPr>
            <p:ph idx="1"/>
          </p:nvPr>
        </p:nvPicPr>
        <p:blipFill>
          <a:blip r:embed="rId2"/>
          <a:stretch>
            <a:fillRect/>
          </a:stretch>
        </p:blipFill>
        <p:spPr>
          <a:xfrm>
            <a:off x="683383" y="1600201"/>
            <a:ext cx="7529322" cy="4381691"/>
          </a:xfrm>
          <a:prstGeom prst="rect">
            <a:avLst/>
          </a:prstGeom>
        </p:spPr>
      </p:pic>
    </p:spTree>
    <p:extLst>
      <p:ext uri="{BB962C8B-B14F-4D97-AF65-F5344CB8AC3E}">
        <p14:creationId xmlns:p14="http://schemas.microsoft.com/office/powerpoint/2010/main" val="1353309594"/>
      </p:ext>
    </p:extLst>
  </p:cSld>
  <p:clrMapOvr>
    <a:masterClrMapping/>
  </p:clrMapOvr>
  <p:transition spd="slow"/>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smtClean="0"/>
              <a:t>Step-by-step AG</a:t>
            </a:r>
          </a:p>
        </p:txBody>
      </p:sp>
      <p:sp>
        <p:nvSpPr>
          <p:cNvPr id="38916" name="Text Placeholder 3"/>
          <p:cNvSpPr>
            <a:spLocks noGrp="1"/>
          </p:cNvSpPr>
          <p:nvPr>
            <p:ph type="body" sz="quarter" idx="13"/>
          </p:nvPr>
        </p:nvSpPr>
        <p:spPr>
          <a:xfrm>
            <a:off x="714375" y="1096963"/>
            <a:ext cx="7972425" cy="393700"/>
          </a:xfrm>
        </p:spPr>
        <p:txBody>
          <a:bodyPr/>
          <a:lstStyle/>
          <a:p>
            <a:r>
              <a:rPr lang="en-US" smtClean="0"/>
              <a:t>Select Availability Groups Wizard</a:t>
            </a:r>
          </a:p>
        </p:txBody>
      </p:sp>
      <p:pic>
        <p:nvPicPr>
          <p:cNvPr id="10" name="Content Placeholder 9"/>
          <p:cNvPicPr>
            <a:picLocks noGrp="1" noChangeAspect="1"/>
          </p:cNvPicPr>
          <p:nvPr>
            <p:ph idx="1"/>
          </p:nvPr>
        </p:nvPicPr>
        <p:blipFill>
          <a:blip r:embed="rId2"/>
          <a:stretch>
            <a:fillRect/>
          </a:stretch>
        </p:blipFill>
        <p:spPr>
          <a:xfrm>
            <a:off x="2462212" y="2234406"/>
            <a:ext cx="4219575" cy="3257550"/>
          </a:xfrm>
          <a:prstGeom prst="rect">
            <a:avLst/>
          </a:prstGeom>
        </p:spPr>
      </p:pic>
    </p:spTree>
    <p:extLst>
      <p:ext uri="{BB962C8B-B14F-4D97-AF65-F5344CB8AC3E}">
        <p14:creationId xmlns:p14="http://schemas.microsoft.com/office/powerpoint/2010/main" val="2356849840"/>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Step-by-step AG</a:t>
            </a:r>
          </a:p>
        </p:txBody>
      </p:sp>
      <p:sp>
        <p:nvSpPr>
          <p:cNvPr id="39940" name="Text Placeholder 3"/>
          <p:cNvSpPr>
            <a:spLocks noGrp="1"/>
          </p:cNvSpPr>
          <p:nvPr>
            <p:ph type="body" sz="quarter" idx="13"/>
          </p:nvPr>
        </p:nvSpPr>
        <p:spPr>
          <a:xfrm>
            <a:off x="714375" y="1096963"/>
            <a:ext cx="7972425" cy="393700"/>
          </a:xfrm>
        </p:spPr>
        <p:txBody>
          <a:bodyPr/>
          <a:lstStyle/>
          <a:p>
            <a:r>
              <a:rPr lang="en-US" smtClean="0"/>
              <a:t>AG Wizard: Start</a:t>
            </a:r>
          </a:p>
        </p:txBody>
      </p:sp>
      <p:pic>
        <p:nvPicPr>
          <p:cNvPr id="10" name="Content Placeholder 9"/>
          <p:cNvPicPr>
            <a:picLocks noGrp="1" noChangeAspect="1"/>
          </p:cNvPicPr>
          <p:nvPr>
            <p:ph idx="1"/>
          </p:nvPr>
        </p:nvPicPr>
        <p:blipFill>
          <a:blip r:embed="rId2"/>
          <a:stretch>
            <a:fillRect/>
          </a:stretch>
        </p:blipFill>
        <p:spPr>
          <a:xfrm>
            <a:off x="2131531" y="1600200"/>
            <a:ext cx="4767263" cy="4420553"/>
          </a:xfrm>
          <a:prstGeom prst="rect">
            <a:avLst/>
          </a:prstGeom>
        </p:spPr>
      </p:pic>
    </p:spTree>
    <p:extLst>
      <p:ext uri="{BB962C8B-B14F-4D97-AF65-F5344CB8AC3E}">
        <p14:creationId xmlns:p14="http://schemas.microsoft.com/office/powerpoint/2010/main" val="4191952007"/>
      </p:ext>
    </p:extLst>
  </p:cSld>
  <p:clrMapOvr>
    <a:masterClrMapping/>
  </p:clrMapOvr>
  <p:transition spd="slow"/>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mtClean="0"/>
              <a:t>Step-by-step AG</a:t>
            </a:r>
          </a:p>
        </p:txBody>
      </p:sp>
      <p:sp>
        <p:nvSpPr>
          <p:cNvPr id="40964" name="Text Placeholder 3"/>
          <p:cNvSpPr>
            <a:spLocks noGrp="1"/>
          </p:cNvSpPr>
          <p:nvPr>
            <p:ph type="body" sz="quarter" idx="13"/>
          </p:nvPr>
        </p:nvSpPr>
        <p:spPr>
          <a:xfrm>
            <a:off x="714375" y="1096963"/>
            <a:ext cx="7972425" cy="393700"/>
          </a:xfrm>
        </p:spPr>
        <p:txBody>
          <a:bodyPr/>
          <a:lstStyle/>
          <a:p>
            <a:r>
              <a:rPr lang="en-US" smtClean="0"/>
              <a:t>AG Wizard: Assign Name to Group</a:t>
            </a:r>
          </a:p>
        </p:txBody>
      </p:sp>
      <p:pic>
        <p:nvPicPr>
          <p:cNvPr id="10" name="Content Placeholder 9"/>
          <p:cNvPicPr>
            <a:picLocks noGrp="1" noChangeAspect="1"/>
          </p:cNvPicPr>
          <p:nvPr>
            <p:ph idx="1"/>
          </p:nvPr>
        </p:nvPicPr>
        <p:blipFill>
          <a:blip r:embed="rId2"/>
          <a:stretch>
            <a:fillRect/>
          </a:stretch>
        </p:blipFill>
        <p:spPr>
          <a:xfrm>
            <a:off x="2131531" y="1600200"/>
            <a:ext cx="4767263" cy="4420553"/>
          </a:xfrm>
          <a:prstGeom prst="rect">
            <a:avLst/>
          </a:prstGeom>
        </p:spPr>
      </p:pic>
    </p:spTree>
    <p:extLst>
      <p:ext uri="{BB962C8B-B14F-4D97-AF65-F5344CB8AC3E}">
        <p14:creationId xmlns:p14="http://schemas.microsoft.com/office/powerpoint/2010/main" val="4193995344"/>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mtClean="0"/>
              <a:t>AlwaysOn</a:t>
            </a:r>
          </a:p>
        </p:txBody>
      </p:sp>
      <p:sp>
        <p:nvSpPr>
          <p:cNvPr id="5123" name="Content Placeholder 2"/>
          <p:cNvSpPr>
            <a:spLocks noGrp="1"/>
          </p:cNvSpPr>
          <p:nvPr>
            <p:ph idx="1"/>
          </p:nvPr>
        </p:nvSpPr>
        <p:spPr/>
        <p:txBody>
          <a:bodyPr>
            <a:normAutofit/>
          </a:bodyPr>
          <a:lstStyle/>
          <a:p>
            <a:r>
              <a:rPr lang="en-US" sz="2800" dirty="0" smtClean="0"/>
              <a:t>New name for HA and DR technologies</a:t>
            </a:r>
          </a:p>
          <a:p>
            <a:pPr lvl="1"/>
            <a:r>
              <a:rPr lang="en-US" sz="2400" dirty="0" smtClean="0"/>
              <a:t>Failover Cluster Instance (FCI)</a:t>
            </a:r>
          </a:p>
          <a:p>
            <a:pPr lvl="1"/>
            <a:r>
              <a:rPr lang="en-US" sz="2400" dirty="0" smtClean="0"/>
              <a:t>Availability Groups (AG)</a:t>
            </a:r>
          </a:p>
          <a:p>
            <a:r>
              <a:rPr lang="en-US" sz="2800" dirty="0" smtClean="0"/>
              <a:t>For the purpose of this presentation</a:t>
            </a:r>
          </a:p>
          <a:p>
            <a:pPr lvl="1"/>
            <a:r>
              <a:rPr lang="en-US" sz="2400" dirty="0" smtClean="0"/>
              <a:t>High Availability (local HA): in a data center</a:t>
            </a:r>
          </a:p>
          <a:p>
            <a:pPr lvl="1"/>
            <a:r>
              <a:rPr lang="en-US" sz="2400" dirty="0" smtClean="0"/>
              <a:t>Disaster Recovery: across data centers</a:t>
            </a:r>
            <a:endParaRPr lang="en-US" sz="2400" dirty="0"/>
          </a:p>
        </p:txBody>
      </p:sp>
      <p:sp>
        <p:nvSpPr>
          <p:cNvPr id="6148" name="Text Placeholder 1"/>
          <p:cNvSpPr>
            <a:spLocks noGrp="1"/>
          </p:cNvSpPr>
          <p:nvPr>
            <p:ph type="body" sz="quarter" idx="13"/>
          </p:nvPr>
        </p:nvSpPr>
        <p:spPr>
          <a:xfrm>
            <a:off x="714375" y="1096963"/>
            <a:ext cx="7972425" cy="393700"/>
          </a:xfrm>
        </p:spPr>
        <p:txBody>
          <a:bodyPr/>
          <a:lstStyle/>
          <a:p>
            <a:r>
              <a:rPr lang="en-US" smtClean="0"/>
              <a:t>Introduction</a:t>
            </a:r>
          </a:p>
        </p:txBody>
      </p:sp>
    </p:spTree>
    <p:extLst>
      <p:ext uri="{BB962C8B-B14F-4D97-AF65-F5344CB8AC3E}">
        <p14:creationId xmlns:p14="http://schemas.microsoft.com/office/powerpoint/2010/main" val="4422627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t>Step-by-step AG</a:t>
            </a:r>
          </a:p>
        </p:txBody>
      </p:sp>
      <p:sp>
        <p:nvSpPr>
          <p:cNvPr id="41988" name="Text Placeholder 3"/>
          <p:cNvSpPr>
            <a:spLocks noGrp="1"/>
          </p:cNvSpPr>
          <p:nvPr>
            <p:ph type="body" sz="quarter" idx="13"/>
          </p:nvPr>
        </p:nvSpPr>
        <p:spPr>
          <a:xfrm>
            <a:off x="714375" y="1096963"/>
            <a:ext cx="7972425" cy="393700"/>
          </a:xfrm>
        </p:spPr>
        <p:txBody>
          <a:bodyPr/>
          <a:lstStyle/>
          <a:p>
            <a:r>
              <a:rPr lang="en-US" smtClean="0"/>
              <a:t>AG Wizard: full backup required to choose a database</a:t>
            </a:r>
          </a:p>
        </p:txBody>
      </p:sp>
      <p:pic>
        <p:nvPicPr>
          <p:cNvPr id="10" name="Content Placeholder 9"/>
          <p:cNvPicPr>
            <a:picLocks noGrp="1" noChangeAspect="1"/>
          </p:cNvPicPr>
          <p:nvPr>
            <p:ph idx="1"/>
          </p:nvPr>
        </p:nvPicPr>
        <p:blipFill>
          <a:blip r:embed="rId3"/>
          <a:stretch>
            <a:fillRect/>
          </a:stretch>
        </p:blipFill>
        <p:spPr>
          <a:xfrm>
            <a:off x="2131531" y="1600200"/>
            <a:ext cx="4767263" cy="4420553"/>
          </a:xfrm>
          <a:prstGeom prst="rect">
            <a:avLst/>
          </a:prstGeom>
        </p:spPr>
      </p:pic>
    </p:spTree>
    <p:extLst>
      <p:ext uri="{BB962C8B-B14F-4D97-AF65-F5344CB8AC3E}">
        <p14:creationId xmlns:p14="http://schemas.microsoft.com/office/powerpoint/2010/main" val="3577707806"/>
      </p:ext>
    </p:extLst>
  </p:cSld>
  <p:clrMapOvr>
    <a:masterClrMapping/>
  </p:clrMapOvr>
  <p:transition spd="slow"/>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t>Step-by-step AG</a:t>
            </a:r>
          </a:p>
        </p:txBody>
      </p:sp>
      <p:sp>
        <p:nvSpPr>
          <p:cNvPr id="41988" name="Text Placeholder 3"/>
          <p:cNvSpPr>
            <a:spLocks noGrp="1"/>
          </p:cNvSpPr>
          <p:nvPr>
            <p:ph type="body" sz="quarter" idx="13"/>
          </p:nvPr>
        </p:nvSpPr>
        <p:spPr>
          <a:xfrm>
            <a:off x="714375" y="1096963"/>
            <a:ext cx="7972425" cy="393700"/>
          </a:xfrm>
        </p:spPr>
        <p:txBody>
          <a:bodyPr/>
          <a:lstStyle/>
          <a:p>
            <a:r>
              <a:rPr lang="en-US" dirty="0" smtClean="0"/>
              <a:t>AG Wizard: execute full backup</a:t>
            </a:r>
          </a:p>
        </p:txBody>
      </p:sp>
      <p:pic>
        <p:nvPicPr>
          <p:cNvPr id="5" name="Content Placeholder 4"/>
          <p:cNvPicPr>
            <a:picLocks noGrp="1" noChangeAspect="1"/>
          </p:cNvPicPr>
          <p:nvPr>
            <p:ph idx="1"/>
          </p:nvPr>
        </p:nvPicPr>
        <p:blipFill>
          <a:blip r:embed="rId3"/>
          <a:stretch>
            <a:fillRect/>
          </a:stretch>
        </p:blipFill>
        <p:spPr>
          <a:xfrm>
            <a:off x="683383" y="1600200"/>
            <a:ext cx="7529322" cy="4381691"/>
          </a:xfrm>
          <a:prstGeom prst="rect">
            <a:avLst/>
          </a:prstGeom>
        </p:spPr>
      </p:pic>
    </p:spTree>
    <p:extLst>
      <p:ext uri="{BB962C8B-B14F-4D97-AF65-F5344CB8AC3E}">
        <p14:creationId xmlns:p14="http://schemas.microsoft.com/office/powerpoint/2010/main" val="1815753176"/>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Step-by-step AG</a:t>
            </a:r>
          </a:p>
        </p:txBody>
      </p:sp>
      <p:sp>
        <p:nvSpPr>
          <p:cNvPr id="43012" name="Text Placeholder 3"/>
          <p:cNvSpPr>
            <a:spLocks noGrp="1"/>
          </p:cNvSpPr>
          <p:nvPr>
            <p:ph type="body" sz="quarter" idx="13"/>
          </p:nvPr>
        </p:nvSpPr>
        <p:spPr>
          <a:xfrm>
            <a:off x="714375" y="1096963"/>
            <a:ext cx="7972425" cy="393700"/>
          </a:xfrm>
        </p:spPr>
        <p:txBody>
          <a:bodyPr/>
          <a:lstStyle/>
          <a:p>
            <a:r>
              <a:rPr lang="en-US" smtClean="0"/>
              <a:t>AG Wizard: Select databases</a:t>
            </a:r>
          </a:p>
        </p:txBody>
      </p:sp>
      <p:pic>
        <p:nvPicPr>
          <p:cNvPr id="8" name="Content Placeholder 7"/>
          <p:cNvPicPr>
            <a:picLocks noGrp="1" noChangeAspect="1"/>
          </p:cNvPicPr>
          <p:nvPr>
            <p:ph idx="1"/>
          </p:nvPr>
        </p:nvPicPr>
        <p:blipFill>
          <a:blip r:embed="rId3"/>
          <a:stretch>
            <a:fillRect/>
          </a:stretch>
        </p:blipFill>
        <p:spPr>
          <a:xfrm>
            <a:off x="2131531" y="1600200"/>
            <a:ext cx="4767263" cy="4420553"/>
          </a:xfrm>
          <a:prstGeom prst="rect">
            <a:avLst/>
          </a:prstGeom>
        </p:spPr>
      </p:pic>
    </p:spTree>
    <p:extLst>
      <p:ext uri="{BB962C8B-B14F-4D97-AF65-F5344CB8AC3E}">
        <p14:creationId xmlns:p14="http://schemas.microsoft.com/office/powerpoint/2010/main" val="913877829"/>
      </p:ext>
    </p:extLst>
  </p:cSld>
  <p:clrMapOvr>
    <a:masterClrMapping/>
  </p:clrMapOvr>
  <p:transition spd="slow"/>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t>Step-by-step AG</a:t>
            </a:r>
          </a:p>
        </p:txBody>
      </p:sp>
      <p:sp>
        <p:nvSpPr>
          <p:cNvPr id="44036" name="Text Placeholder 3"/>
          <p:cNvSpPr>
            <a:spLocks noGrp="1"/>
          </p:cNvSpPr>
          <p:nvPr>
            <p:ph type="body" sz="quarter" idx="13"/>
          </p:nvPr>
        </p:nvSpPr>
        <p:spPr>
          <a:xfrm>
            <a:off x="714375" y="1096963"/>
            <a:ext cx="7972425" cy="393700"/>
          </a:xfrm>
        </p:spPr>
        <p:txBody>
          <a:bodyPr/>
          <a:lstStyle/>
          <a:p>
            <a:r>
              <a:rPr lang="en-US" smtClean="0"/>
              <a:t>AG Wizard: configure Replicas</a:t>
            </a:r>
          </a:p>
        </p:txBody>
      </p:sp>
      <p:pic>
        <p:nvPicPr>
          <p:cNvPr id="8" name="Content Placeholder 7"/>
          <p:cNvPicPr>
            <a:picLocks noGrp="1" noChangeAspect="1"/>
          </p:cNvPicPr>
          <p:nvPr>
            <p:ph idx="1"/>
          </p:nvPr>
        </p:nvPicPr>
        <p:blipFill>
          <a:blip r:embed="rId3"/>
          <a:stretch>
            <a:fillRect/>
          </a:stretch>
        </p:blipFill>
        <p:spPr>
          <a:xfrm>
            <a:off x="1948596" y="1600200"/>
            <a:ext cx="5074920" cy="4377690"/>
          </a:xfrm>
          <a:prstGeom prst="rect">
            <a:avLst/>
          </a:prstGeom>
        </p:spPr>
      </p:pic>
    </p:spTree>
    <p:extLst>
      <p:ext uri="{BB962C8B-B14F-4D97-AF65-F5344CB8AC3E}">
        <p14:creationId xmlns:p14="http://schemas.microsoft.com/office/powerpoint/2010/main" val="1347468930"/>
      </p:ext>
    </p:extLst>
  </p:cSld>
  <p:clrMapOvr>
    <a:masterClrMapping/>
  </p:clrMapOvr>
  <p:transition spd="slow"/>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smtClean="0"/>
              <a:t>Step-by-step AG</a:t>
            </a:r>
          </a:p>
        </p:txBody>
      </p:sp>
      <p:sp>
        <p:nvSpPr>
          <p:cNvPr id="45060" name="Text Placeholder 3"/>
          <p:cNvSpPr>
            <a:spLocks noGrp="1"/>
          </p:cNvSpPr>
          <p:nvPr>
            <p:ph type="body" sz="quarter" idx="13"/>
          </p:nvPr>
        </p:nvSpPr>
        <p:spPr>
          <a:xfrm>
            <a:off x="714375" y="1096963"/>
            <a:ext cx="7972425" cy="393700"/>
          </a:xfrm>
        </p:spPr>
        <p:txBody>
          <a:bodyPr/>
          <a:lstStyle/>
          <a:p>
            <a:r>
              <a:rPr lang="en-US" dirty="0" smtClean="0"/>
              <a:t>AG Wizard: configure Endpoints with Domain User service account</a:t>
            </a:r>
          </a:p>
        </p:txBody>
      </p:sp>
      <p:pic>
        <p:nvPicPr>
          <p:cNvPr id="11" name="Content Placeholder 10"/>
          <p:cNvPicPr>
            <a:picLocks noGrp="1" noChangeAspect="1"/>
          </p:cNvPicPr>
          <p:nvPr>
            <p:ph idx="1"/>
          </p:nvPr>
        </p:nvPicPr>
        <p:blipFill>
          <a:blip r:embed="rId3"/>
          <a:stretch>
            <a:fillRect/>
          </a:stretch>
        </p:blipFill>
        <p:spPr>
          <a:xfrm>
            <a:off x="1948596" y="1600200"/>
            <a:ext cx="5074920" cy="4377690"/>
          </a:xfrm>
          <a:prstGeom prst="rect">
            <a:avLst/>
          </a:prstGeom>
        </p:spPr>
      </p:pic>
    </p:spTree>
    <p:extLst>
      <p:ext uri="{BB962C8B-B14F-4D97-AF65-F5344CB8AC3E}">
        <p14:creationId xmlns:p14="http://schemas.microsoft.com/office/powerpoint/2010/main" val="2160838939"/>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smtClean="0"/>
              <a:t>Step-by-step AG</a:t>
            </a:r>
          </a:p>
        </p:txBody>
      </p:sp>
      <p:sp>
        <p:nvSpPr>
          <p:cNvPr id="45060" name="Text Placeholder 3"/>
          <p:cNvSpPr>
            <a:spLocks noGrp="1"/>
          </p:cNvSpPr>
          <p:nvPr>
            <p:ph type="body" sz="quarter" idx="13"/>
          </p:nvPr>
        </p:nvSpPr>
        <p:spPr>
          <a:xfrm>
            <a:off x="714375" y="1096963"/>
            <a:ext cx="7972425" cy="393700"/>
          </a:xfrm>
        </p:spPr>
        <p:txBody>
          <a:bodyPr/>
          <a:lstStyle/>
          <a:p>
            <a:r>
              <a:rPr lang="en-US" dirty="0"/>
              <a:t>AG Wizard: configure Endpoints </a:t>
            </a:r>
            <a:r>
              <a:rPr lang="en-US" dirty="0" smtClean="0"/>
              <a:t>without </a:t>
            </a:r>
            <a:r>
              <a:rPr lang="en-US" dirty="0"/>
              <a:t>Domain User service account</a:t>
            </a:r>
          </a:p>
        </p:txBody>
      </p:sp>
      <p:pic>
        <p:nvPicPr>
          <p:cNvPr id="8" name="Content Placeholder 7"/>
          <p:cNvPicPr>
            <a:picLocks noGrp="1" noChangeAspect="1"/>
          </p:cNvPicPr>
          <p:nvPr>
            <p:ph idx="1"/>
          </p:nvPr>
        </p:nvPicPr>
        <p:blipFill>
          <a:blip r:embed="rId3"/>
          <a:stretch>
            <a:fillRect/>
          </a:stretch>
        </p:blipFill>
        <p:spPr>
          <a:xfrm>
            <a:off x="1948596" y="1600200"/>
            <a:ext cx="5074920" cy="4377690"/>
          </a:xfrm>
          <a:prstGeom prst="rect">
            <a:avLst/>
          </a:prstGeom>
        </p:spPr>
      </p:pic>
    </p:spTree>
    <p:extLst>
      <p:ext uri="{BB962C8B-B14F-4D97-AF65-F5344CB8AC3E}">
        <p14:creationId xmlns:p14="http://schemas.microsoft.com/office/powerpoint/2010/main" val="1380097966"/>
      </p:ext>
    </p:extLst>
  </p:cSld>
  <p:clrMapOvr>
    <a:masterClrMapping/>
  </p:clrMapOvr>
  <p:transition spd="slow"/>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t>Step-by-step AG</a:t>
            </a:r>
          </a:p>
        </p:txBody>
      </p:sp>
      <p:sp>
        <p:nvSpPr>
          <p:cNvPr id="46084" name="Text Placeholder 3"/>
          <p:cNvSpPr>
            <a:spLocks noGrp="1"/>
          </p:cNvSpPr>
          <p:nvPr>
            <p:ph type="body" sz="quarter" idx="13"/>
          </p:nvPr>
        </p:nvSpPr>
        <p:spPr>
          <a:xfrm>
            <a:off x="714375" y="1096963"/>
            <a:ext cx="7972425" cy="393700"/>
          </a:xfrm>
        </p:spPr>
        <p:txBody>
          <a:bodyPr/>
          <a:lstStyle/>
          <a:p>
            <a:r>
              <a:rPr lang="en-US" smtClean="0"/>
              <a:t>AG Wizard: configure Backup preferences</a:t>
            </a:r>
          </a:p>
        </p:txBody>
      </p:sp>
      <p:pic>
        <p:nvPicPr>
          <p:cNvPr id="8" name="Content Placeholder 7"/>
          <p:cNvPicPr>
            <a:picLocks noGrp="1" noChangeAspect="1"/>
          </p:cNvPicPr>
          <p:nvPr>
            <p:ph idx="1"/>
          </p:nvPr>
        </p:nvPicPr>
        <p:blipFill>
          <a:blip r:embed="rId3"/>
          <a:stretch>
            <a:fillRect/>
          </a:stretch>
        </p:blipFill>
        <p:spPr>
          <a:xfrm>
            <a:off x="1948596" y="1605810"/>
            <a:ext cx="5074920" cy="4377690"/>
          </a:xfrm>
          <a:prstGeom prst="rect">
            <a:avLst/>
          </a:prstGeom>
        </p:spPr>
      </p:pic>
    </p:spTree>
    <p:extLst>
      <p:ext uri="{BB962C8B-B14F-4D97-AF65-F5344CB8AC3E}">
        <p14:creationId xmlns:p14="http://schemas.microsoft.com/office/powerpoint/2010/main" val="3945141693"/>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Step-by-step AG</a:t>
            </a:r>
          </a:p>
        </p:txBody>
      </p:sp>
      <p:sp>
        <p:nvSpPr>
          <p:cNvPr id="47108" name="Text Placeholder 3"/>
          <p:cNvSpPr>
            <a:spLocks noGrp="1"/>
          </p:cNvSpPr>
          <p:nvPr>
            <p:ph type="body" sz="quarter" idx="13"/>
          </p:nvPr>
        </p:nvSpPr>
        <p:spPr>
          <a:xfrm>
            <a:off x="714375" y="1096963"/>
            <a:ext cx="7972425" cy="393700"/>
          </a:xfrm>
        </p:spPr>
        <p:txBody>
          <a:bodyPr/>
          <a:lstStyle/>
          <a:p>
            <a:r>
              <a:rPr lang="en-US" smtClean="0"/>
              <a:t>AG Wizard: configure Listener</a:t>
            </a:r>
          </a:p>
        </p:txBody>
      </p:sp>
      <p:pic>
        <p:nvPicPr>
          <p:cNvPr id="8" name="Content Placeholder 7"/>
          <p:cNvPicPr>
            <a:picLocks noGrp="1" noChangeAspect="1"/>
          </p:cNvPicPr>
          <p:nvPr>
            <p:ph idx="1"/>
          </p:nvPr>
        </p:nvPicPr>
        <p:blipFill>
          <a:blip r:embed="rId3"/>
          <a:stretch>
            <a:fillRect/>
          </a:stretch>
        </p:blipFill>
        <p:spPr>
          <a:xfrm>
            <a:off x="1948596" y="1600200"/>
            <a:ext cx="5074920" cy="4377690"/>
          </a:xfrm>
          <a:prstGeom prst="rect">
            <a:avLst/>
          </a:prstGeom>
        </p:spPr>
      </p:pic>
    </p:spTree>
    <p:extLst>
      <p:ext uri="{BB962C8B-B14F-4D97-AF65-F5344CB8AC3E}">
        <p14:creationId xmlns:p14="http://schemas.microsoft.com/office/powerpoint/2010/main" val="412072940"/>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Step-by-step AG</a:t>
            </a:r>
          </a:p>
        </p:txBody>
      </p:sp>
      <p:sp>
        <p:nvSpPr>
          <p:cNvPr id="47108" name="Text Placeholder 3"/>
          <p:cNvSpPr>
            <a:spLocks noGrp="1"/>
          </p:cNvSpPr>
          <p:nvPr>
            <p:ph type="body" sz="quarter" idx="13"/>
          </p:nvPr>
        </p:nvSpPr>
        <p:spPr>
          <a:xfrm>
            <a:off x="714375" y="1096963"/>
            <a:ext cx="7972425" cy="393700"/>
          </a:xfrm>
        </p:spPr>
        <p:txBody>
          <a:bodyPr/>
          <a:lstStyle/>
          <a:p>
            <a:r>
              <a:rPr lang="en-US" dirty="0" smtClean="0"/>
              <a:t>AG Wizard: warning about services accounts</a:t>
            </a:r>
          </a:p>
        </p:txBody>
      </p:sp>
      <p:pic>
        <p:nvPicPr>
          <p:cNvPr id="3" name="Content Placeholder 2"/>
          <p:cNvPicPr>
            <a:picLocks noGrp="1" noChangeAspect="1"/>
          </p:cNvPicPr>
          <p:nvPr>
            <p:ph idx="1"/>
          </p:nvPr>
        </p:nvPicPr>
        <p:blipFill>
          <a:blip r:embed="rId3"/>
          <a:stretch>
            <a:fillRect/>
          </a:stretch>
        </p:blipFill>
        <p:spPr>
          <a:xfrm>
            <a:off x="1662112" y="3024981"/>
            <a:ext cx="5819775" cy="1676400"/>
          </a:xfrm>
          <a:prstGeom prst="rect">
            <a:avLst/>
          </a:prstGeom>
        </p:spPr>
      </p:pic>
    </p:spTree>
    <p:extLst>
      <p:ext uri="{BB962C8B-B14F-4D97-AF65-F5344CB8AC3E}">
        <p14:creationId xmlns:p14="http://schemas.microsoft.com/office/powerpoint/2010/main" val="849715972"/>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smtClean="0"/>
              <a:t>Step-by-step AG</a:t>
            </a:r>
          </a:p>
        </p:txBody>
      </p:sp>
      <p:sp>
        <p:nvSpPr>
          <p:cNvPr id="48132" name="Text Placeholder 3"/>
          <p:cNvSpPr>
            <a:spLocks noGrp="1"/>
          </p:cNvSpPr>
          <p:nvPr>
            <p:ph type="body" sz="quarter" idx="13"/>
          </p:nvPr>
        </p:nvSpPr>
        <p:spPr>
          <a:xfrm>
            <a:off x="714375" y="1096963"/>
            <a:ext cx="7972425" cy="393700"/>
          </a:xfrm>
        </p:spPr>
        <p:txBody>
          <a:bodyPr/>
          <a:lstStyle/>
          <a:p>
            <a:r>
              <a:rPr lang="en-US" smtClean="0"/>
              <a:t>AG Wizard: configure data synchronization</a:t>
            </a:r>
          </a:p>
        </p:txBody>
      </p:sp>
      <p:pic>
        <p:nvPicPr>
          <p:cNvPr id="10" name="Content Placeholder 9"/>
          <p:cNvPicPr>
            <a:picLocks noGrp="1" noChangeAspect="1"/>
          </p:cNvPicPr>
          <p:nvPr>
            <p:ph idx="1"/>
          </p:nvPr>
        </p:nvPicPr>
        <p:blipFill>
          <a:blip r:embed="rId3"/>
          <a:stretch>
            <a:fillRect/>
          </a:stretch>
        </p:blipFill>
        <p:spPr>
          <a:xfrm>
            <a:off x="1948596" y="1600200"/>
            <a:ext cx="5074920" cy="4377690"/>
          </a:xfrm>
          <a:prstGeom prst="rect">
            <a:avLst/>
          </a:prstGeom>
        </p:spPr>
      </p:pic>
    </p:spTree>
    <p:extLst>
      <p:ext uri="{BB962C8B-B14F-4D97-AF65-F5344CB8AC3E}">
        <p14:creationId xmlns:p14="http://schemas.microsoft.com/office/powerpoint/2010/main" val="3074950277"/>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mtClean="0"/>
              <a:t>AlwaysOn FCI</a:t>
            </a:r>
            <a:endParaRPr lang="en-US" dirty="0" smtClean="0"/>
          </a:p>
        </p:txBody>
      </p:sp>
      <p:sp>
        <p:nvSpPr>
          <p:cNvPr id="7171" name="Content Placeholder 2"/>
          <p:cNvSpPr>
            <a:spLocks noGrp="1"/>
          </p:cNvSpPr>
          <p:nvPr>
            <p:ph idx="1"/>
          </p:nvPr>
        </p:nvSpPr>
        <p:spPr/>
        <p:txBody>
          <a:bodyPr>
            <a:normAutofit/>
          </a:bodyPr>
          <a:lstStyle/>
          <a:p>
            <a:r>
              <a:rPr lang="en-US" sz="2800" dirty="0" smtClean="0"/>
              <a:t>Protects an entire SQL Server instance</a:t>
            </a:r>
          </a:p>
          <a:p>
            <a:r>
              <a:rPr lang="en-US" sz="2800" dirty="0" smtClean="0"/>
              <a:t>Requires Shared Storage</a:t>
            </a:r>
          </a:p>
          <a:p>
            <a:r>
              <a:rPr lang="en-US" sz="2800" dirty="0" smtClean="0"/>
              <a:t>Geographic DR with SQL Server &lt; 2012</a:t>
            </a:r>
          </a:p>
          <a:p>
            <a:pPr lvl="1"/>
            <a:r>
              <a:rPr lang="en-US" sz="2400" dirty="0" smtClean="0"/>
              <a:t>Proprietary solutions for Stretch V-LAN</a:t>
            </a:r>
          </a:p>
          <a:p>
            <a:pPr lvl="1"/>
            <a:r>
              <a:rPr lang="en-US" sz="2400" dirty="0" smtClean="0"/>
              <a:t>Proprietary solutions for storage replication</a:t>
            </a:r>
          </a:p>
          <a:p>
            <a:r>
              <a:rPr lang="en-US" sz="2800" dirty="0" smtClean="0"/>
              <a:t>Multi-subnet support &gt;=2012</a:t>
            </a:r>
          </a:p>
        </p:txBody>
      </p:sp>
      <p:sp>
        <p:nvSpPr>
          <p:cNvPr id="7172" name="Text Placeholder 1"/>
          <p:cNvSpPr>
            <a:spLocks noGrp="1"/>
          </p:cNvSpPr>
          <p:nvPr>
            <p:ph type="body" sz="quarter" idx="13"/>
          </p:nvPr>
        </p:nvSpPr>
        <p:spPr>
          <a:xfrm>
            <a:off x="714375" y="1096963"/>
            <a:ext cx="7972425" cy="393700"/>
          </a:xfrm>
        </p:spPr>
        <p:txBody>
          <a:bodyPr/>
          <a:lstStyle/>
          <a:p>
            <a:r>
              <a:rPr lang="en-US" smtClean="0"/>
              <a:t>FCI Brief review</a:t>
            </a:r>
            <a:endParaRPr lang="en-US" dirty="0" smtClean="0"/>
          </a:p>
        </p:txBody>
      </p:sp>
    </p:spTree>
    <p:extLst>
      <p:ext uri="{BB962C8B-B14F-4D97-AF65-F5344CB8AC3E}">
        <p14:creationId xmlns:p14="http://schemas.microsoft.com/office/powerpoint/2010/main" val="34691854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Step-by-step AG</a:t>
            </a:r>
          </a:p>
        </p:txBody>
      </p:sp>
      <p:sp>
        <p:nvSpPr>
          <p:cNvPr id="49156" name="Text Placeholder 3"/>
          <p:cNvSpPr>
            <a:spLocks noGrp="1"/>
          </p:cNvSpPr>
          <p:nvPr>
            <p:ph type="body" sz="quarter" idx="13"/>
          </p:nvPr>
        </p:nvSpPr>
        <p:spPr>
          <a:xfrm>
            <a:off x="714375" y="1096963"/>
            <a:ext cx="7972425" cy="393700"/>
          </a:xfrm>
        </p:spPr>
        <p:txBody>
          <a:bodyPr/>
          <a:lstStyle/>
          <a:p>
            <a:r>
              <a:rPr lang="en-US" smtClean="0"/>
              <a:t>AG Wizard: Validation</a:t>
            </a:r>
          </a:p>
        </p:txBody>
      </p:sp>
      <p:pic>
        <p:nvPicPr>
          <p:cNvPr id="8" name="Content Placeholder 7"/>
          <p:cNvPicPr>
            <a:picLocks noGrp="1" noChangeAspect="1"/>
          </p:cNvPicPr>
          <p:nvPr>
            <p:ph idx="1"/>
          </p:nvPr>
        </p:nvPicPr>
        <p:blipFill>
          <a:blip r:embed="rId3"/>
          <a:stretch>
            <a:fillRect/>
          </a:stretch>
        </p:blipFill>
        <p:spPr>
          <a:xfrm>
            <a:off x="1948596" y="1600200"/>
            <a:ext cx="5074920" cy="4377690"/>
          </a:xfrm>
          <a:prstGeom prst="rect">
            <a:avLst/>
          </a:prstGeom>
        </p:spPr>
      </p:pic>
    </p:spTree>
    <p:extLst>
      <p:ext uri="{BB962C8B-B14F-4D97-AF65-F5344CB8AC3E}">
        <p14:creationId xmlns:p14="http://schemas.microsoft.com/office/powerpoint/2010/main" val="2946762553"/>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Step-by-step AG</a:t>
            </a:r>
          </a:p>
        </p:txBody>
      </p:sp>
      <p:sp>
        <p:nvSpPr>
          <p:cNvPr id="50180" name="Text Placeholder 3"/>
          <p:cNvSpPr>
            <a:spLocks noGrp="1"/>
          </p:cNvSpPr>
          <p:nvPr>
            <p:ph type="body" sz="quarter" idx="13"/>
          </p:nvPr>
        </p:nvSpPr>
        <p:spPr>
          <a:xfrm>
            <a:off x="714375" y="1096963"/>
            <a:ext cx="7972425" cy="393700"/>
          </a:xfrm>
        </p:spPr>
        <p:txBody>
          <a:bodyPr/>
          <a:lstStyle/>
          <a:p>
            <a:r>
              <a:rPr lang="en-US" smtClean="0"/>
              <a:t>AG Wizard: Summary</a:t>
            </a:r>
          </a:p>
        </p:txBody>
      </p:sp>
      <p:pic>
        <p:nvPicPr>
          <p:cNvPr id="8" name="Content Placeholder 7"/>
          <p:cNvPicPr>
            <a:picLocks noGrp="1" noChangeAspect="1"/>
          </p:cNvPicPr>
          <p:nvPr>
            <p:ph idx="1"/>
          </p:nvPr>
        </p:nvPicPr>
        <p:blipFill>
          <a:blip r:embed="rId3"/>
          <a:stretch>
            <a:fillRect/>
          </a:stretch>
        </p:blipFill>
        <p:spPr>
          <a:xfrm>
            <a:off x="1948596" y="1600200"/>
            <a:ext cx="5074920" cy="4377690"/>
          </a:xfrm>
          <a:prstGeom prst="rect">
            <a:avLst/>
          </a:prstGeom>
        </p:spPr>
      </p:pic>
    </p:spTree>
    <p:extLst>
      <p:ext uri="{BB962C8B-B14F-4D97-AF65-F5344CB8AC3E}">
        <p14:creationId xmlns:p14="http://schemas.microsoft.com/office/powerpoint/2010/main" val="2951015434"/>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Step-by-step AG</a:t>
            </a:r>
          </a:p>
        </p:txBody>
      </p:sp>
      <p:sp>
        <p:nvSpPr>
          <p:cNvPr id="50180" name="Text Placeholder 3"/>
          <p:cNvSpPr>
            <a:spLocks noGrp="1"/>
          </p:cNvSpPr>
          <p:nvPr>
            <p:ph type="body" sz="quarter" idx="13"/>
          </p:nvPr>
        </p:nvSpPr>
        <p:spPr>
          <a:xfrm>
            <a:off x="714375" y="1096963"/>
            <a:ext cx="7972425" cy="393700"/>
          </a:xfrm>
        </p:spPr>
        <p:txBody>
          <a:bodyPr/>
          <a:lstStyle/>
          <a:p>
            <a:r>
              <a:rPr lang="en-US" dirty="0" smtClean="0"/>
              <a:t>AG Wizard: Script</a:t>
            </a:r>
          </a:p>
        </p:txBody>
      </p:sp>
      <p:pic>
        <p:nvPicPr>
          <p:cNvPr id="5" name="Content Placeholder 4"/>
          <p:cNvPicPr>
            <a:picLocks noGrp="1" noChangeAspect="1"/>
          </p:cNvPicPr>
          <p:nvPr>
            <p:ph idx="1"/>
          </p:nvPr>
        </p:nvPicPr>
        <p:blipFill>
          <a:blip r:embed="rId3"/>
          <a:stretch>
            <a:fillRect/>
          </a:stretch>
        </p:blipFill>
        <p:spPr>
          <a:xfrm>
            <a:off x="655458" y="1600200"/>
            <a:ext cx="7529322" cy="4350449"/>
          </a:xfrm>
          <a:prstGeom prst="rect">
            <a:avLst/>
          </a:prstGeom>
        </p:spPr>
      </p:pic>
    </p:spTree>
    <p:extLst>
      <p:ext uri="{BB962C8B-B14F-4D97-AF65-F5344CB8AC3E}">
        <p14:creationId xmlns:p14="http://schemas.microsoft.com/office/powerpoint/2010/main" val="2037508357"/>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smtClean="0"/>
              <a:t>Step-by-step AG</a:t>
            </a:r>
          </a:p>
        </p:txBody>
      </p:sp>
      <p:sp>
        <p:nvSpPr>
          <p:cNvPr id="51204" name="Text Placeholder 3"/>
          <p:cNvSpPr>
            <a:spLocks noGrp="1"/>
          </p:cNvSpPr>
          <p:nvPr>
            <p:ph type="body" sz="quarter" idx="13"/>
          </p:nvPr>
        </p:nvSpPr>
        <p:spPr>
          <a:xfrm>
            <a:off x="714375" y="1096963"/>
            <a:ext cx="7972425" cy="393700"/>
          </a:xfrm>
        </p:spPr>
        <p:txBody>
          <a:bodyPr/>
          <a:lstStyle/>
          <a:p>
            <a:r>
              <a:rPr lang="en-US" smtClean="0"/>
              <a:t>AG Wizard: Progress</a:t>
            </a:r>
          </a:p>
        </p:txBody>
      </p:sp>
      <p:pic>
        <p:nvPicPr>
          <p:cNvPr id="9" name="Content Placeholder 8"/>
          <p:cNvPicPr>
            <a:picLocks noGrp="1" noChangeAspect="1"/>
          </p:cNvPicPr>
          <p:nvPr>
            <p:ph idx="1"/>
          </p:nvPr>
        </p:nvPicPr>
        <p:blipFill>
          <a:blip r:embed="rId3"/>
          <a:stretch>
            <a:fillRect/>
          </a:stretch>
        </p:blipFill>
        <p:spPr>
          <a:xfrm>
            <a:off x="1948596" y="1600200"/>
            <a:ext cx="5074920" cy="4377690"/>
          </a:xfrm>
          <a:prstGeom prst="rect">
            <a:avLst/>
          </a:prstGeom>
        </p:spPr>
      </p:pic>
    </p:spTree>
    <p:extLst>
      <p:ext uri="{BB962C8B-B14F-4D97-AF65-F5344CB8AC3E}">
        <p14:creationId xmlns:p14="http://schemas.microsoft.com/office/powerpoint/2010/main" val="1083625637"/>
      </p:ext>
    </p:extLst>
  </p:cSld>
  <p:clrMapOvr>
    <a:masterClrMapping/>
  </p:clrMapOvr>
  <p:transition spd="slow"/>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smtClean="0"/>
              <a:t>Step-by-step AG</a:t>
            </a:r>
          </a:p>
        </p:txBody>
      </p:sp>
      <p:sp>
        <p:nvSpPr>
          <p:cNvPr id="52228" name="Text Placeholder 3"/>
          <p:cNvSpPr>
            <a:spLocks noGrp="1"/>
          </p:cNvSpPr>
          <p:nvPr>
            <p:ph type="body" sz="quarter" idx="13"/>
          </p:nvPr>
        </p:nvSpPr>
        <p:spPr>
          <a:xfrm>
            <a:off x="714375" y="1096963"/>
            <a:ext cx="7972425" cy="393700"/>
          </a:xfrm>
        </p:spPr>
        <p:txBody>
          <a:bodyPr/>
          <a:lstStyle/>
          <a:p>
            <a:r>
              <a:rPr lang="en-US" smtClean="0"/>
              <a:t>AG Wizard: Results</a:t>
            </a:r>
          </a:p>
        </p:txBody>
      </p:sp>
      <p:pic>
        <p:nvPicPr>
          <p:cNvPr id="8" name="Content Placeholder 7"/>
          <p:cNvPicPr>
            <a:picLocks noGrp="1" noChangeAspect="1"/>
          </p:cNvPicPr>
          <p:nvPr>
            <p:ph idx="1"/>
          </p:nvPr>
        </p:nvPicPr>
        <p:blipFill>
          <a:blip r:embed="rId3"/>
          <a:stretch>
            <a:fillRect/>
          </a:stretch>
        </p:blipFill>
        <p:spPr>
          <a:xfrm>
            <a:off x="1948596" y="1600200"/>
            <a:ext cx="5074920" cy="4377690"/>
          </a:xfrm>
          <a:prstGeom prst="rect">
            <a:avLst/>
          </a:prstGeom>
        </p:spPr>
      </p:pic>
    </p:spTree>
    <p:extLst>
      <p:ext uri="{BB962C8B-B14F-4D97-AF65-F5344CB8AC3E}">
        <p14:creationId xmlns:p14="http://schemas.microsoft.com/office/powerpoint/2010/main" val="3256748289"/>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Step-by-step AG</a:t>
            </a:r>
          </a:p>
        </p:txBody>
      </p:sp>
      <p:sp>
        <p:nvSpPr>
          <p:cNvPr id="53252" name="Text Placeholder 3"/>
          <p:cNvSpPr>
            <a:spLocks noGrp="1"/>
          </p:cNvSpPr>
          <p:nvPr>
            <p:ph type="body" sz="quarter" idx="13"/>
          </p:nvPr>
        </p:nvSpPr>
        <p:spPr>
          <a:xfrm>
            <a:off x="714375" y="1096963"/>
            <a:ext cx="7972425" cy="393700"/>
          </a:xfrm>
        </p:spPr>
        <p:txBody>
          <a:bodyPr/>
          <a:lstStyle/>
          <a:p>
            <a:r>
              <a:rPr lang="en-US" dirty="0" smtClean="0"/>
              <a:t>AG open Dashboard</a:t>
            </a:r>
          </a:p>
        </p:txBody>
      </p:sp>
      <p:pic>
        <p:nvPicPr>
          <p:cNvPr id="8" name="Content Placeholder 7"/>
          <p:cNvPicPr>
            <a:picLocks noGrp="1" noChangeAspect="1"/>
          </p:cNvPicPr>
          <p:nvPr>
            <p:ph idx="1"/>
          </p:nvPr>
        </p:nvPicPr>
        <p:blipFill>
          <a:blip r:embed="rId3"/>
          <a:stretch>
            <a:fillRect/>
          </a:stretch>
        </p:blipFill>
        <p:spPr>
          <a:xfrm>
            <a:off x="987110" y="1600200"/>
            <a:ext cx="6943344" cy="4383024"/>
          </a:xfrm>
          <a:prstGeom prst="rect">
            <a:avLst/>
          </a:prstGeom>
        </p:spPr>
      </p:pic>
    </p:spTree>
    <p:extLst>
      <p:ext uri="{BB962C8B-B14F-4D97-AF65-F5344CB8AC3E}">
        <p14:creationId xmlns:p14="http://schemas.microsoft.com/office/powerpoint/2010/main" val="2869097494"/>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Step-by-step AG</a:t>
            </a:r>
          </a:p>
        </p:txBody>
      </p:sp>
      <p:sp>
        <p:nvSpPr>
          <p:cNvPr id="53252" name="Text Placeholder 3"/>
          <p:cNvSpPr>
            <a:spLocks noGrp="1"/>
          </p:cNvSpPr>
          <p:nvPr>
            <p:ph type="body" sz="quarter" idx="13"/>
          </p:nvPr>
        </p:nvSpPr>
        <p:spPr>
          <a:xfrm>
            <a:off x="714375" y="1096963"/>
            <a:ext cx="7972425" cy="393700"/>
          </a:xfrm>
        </p:spPr>
        <p:txBody>
          <a:bodyPr/>
          <a:lstStyle/>
          <a:p>
            <a:r>
              <a:rPr lang="en-US" smtClean="0"/>
              <a:t>AG Dashboard</a:t>
            </a:r>
          </a:p>
        </p:txBody>
      </p:sp>
      <p:pic>
        <p:nvPicPr>
          <p:cNvPr id="3" name="Content Placeholder 2"/>
          <p:cNvPicPr>
            <a:picLocks noGrp="1" noChangeAspect="1"/>
          </p:cNvPicPr>
          <p:nvPr>
            <p:ph idx="1"/>
          </p:nvPr>
        </p:nvPicPr>
        <p:blipFill>
          <a:blip r:embed="rId3"/>
          <a:stretch>
            <a:fillRect/>
          </a:stretch>
        </p:blipFill>
        <p:spPr>
          <a:xfrm>
            <a:off x="1080278" y="1600200"/>
            <a:ext cx="6679121" cy="4328732"/>
          </a:xfrm>
          <a:prstGeom prst="rect">
            <a:avLst/>
          </a:prstGeom>
        </p:spPr>
      </p:pic>
    </p:spTree>
    <p:extLst>
      <p:ext uri="{BB962C8B-B14F-4D97-AF65-F5344CB8AC3E}">
        <p14:creationId xmlns:p14="http://schemas.microsoft.com/office/powerpoint/2010/main" val="734829486"/>
      </p:ext>
    </p:extLst>
  </p:cSld>
  <p:clrMapOvr>
    <a:masterClrMapping/>
  </p:clrMapOvr>
  <p:transition spd="slow"/>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smtClean="0"/>
              <a:t>Step-by-step AG</a:t>
            </a:r>
          </a:p>
        </p:txBody>
      </p:sp>
      <p:sp>
        <p:nvSpPr>
          <p:cNvPr id="54276" name="Text Placeholder 3"/>
          <p:cNvSpPr>
            <a:spLocks noGrp="1"/>
          </p:cNvSpPr>
          <p:nvPr>
            <p:ph type="body" sz="quarter" idx="13"/>
          </p:nvPr>
        </p:nvSpPr>
        <p:spPr>
          <a:xfrm>
            <a:off x="714375" y="1096963"/>
            <a:ext cx="7972425" cy="393700"/>
          </a:xfrm>
        </p:spPr>
        <p:txBody>
          <a:bodyPr/>
          <a:lstStyle/>
          <a:p>
            <a:r>
              <a:rPr lang="en-US" smtClean="0"/>
              <a:t>Cluster configuration of AG after installation</a:t>
            </a:r>
          </a:p>
        </p:txBody>
      </p:sp>
      <p:pic>
        <p:nvPicPr>
          <p:cNvPr id="8" name="Content Placeholder 7"/>
          <p:cNvPicPr>
            <a:picLocks noGrp="1" noChangeAspect="1"/>
          </p:cNvPicPr>
          <p:nvPr>
            <p:ph idx="1"/>
          </p:nvPr>
        </p:nvPicPr>
        <p:blipFill>
          <a:blip r:embed="rId3"/>
          <a:stretch>
            <a:fillRect/>
          </a:stretch>
        </p:blipFill>
        <p:spPr>
          <a:xfrm>
            <a:off x="546957" y="1600200"/>
            <a:ext cx="7806690" cy="4389120"/>
          </a:xfrm>
          <a:prstGeom prst="rect">
            <a:avLst/>
          </a:prstGeom>
        </p:spPr>
      </p:pic>
    </p:spTree>
    <p:extLst>
      <p:ext uri="{BB962C8B-B14F-4D97-AF65-F5344CB8AC3E}">
        <p14:creationId xmlns:p14="http://schemas.microsoft.com/office/powerpoint/2010/main" val="168840222"/>
      </p:ext>
    </p:extLst>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Step-by-step AG</a:t>
            </a:r>
          </a:p>
        </p:txBody>
      </p:sp>
      <p:sp>
        <p:nvSpPr>
          <p:cNvPr id="55300" name="Text Placeholder 3"/>
          <p:cNvSpPr>
            <a:spLocks noGrp="1"/>
          </p:cNvSpPr>
          <p:nvPr>
            <p:ph type="body" sz="quarter" idx="13"/>
          </p:nvPr>
        </p:nvSpPr>
        <p:spPr>
          <a:xfrm>
            <a:off x="714375" y="1096963"/>
            <a:ext cx="7972425" cy="393700"/>
          </a:xfrm>
        </p:spPr>
        <p:txBody>
          <a:bodyPr/>
          <a:lstStyle/>
          <a:p>
            <a:r>
              <a:rPr lang="en-US" smtClean="0"/>
              <a:t>Simulate a failure: start a workload</a:t>
            </a:r>
          </a:p>
        </p:txBody>
      </p:sp>
      <p:pic>
        <p:nvPicPr>
          <p:cNvPr id="8" name="Content Placeholder 7"/>
          <p:cNvPicPr>
            <a:picLocks noGrp="1" noChangeAspect="1"/>
          </p:cNvPicPr>
          <p:nvPr>
            <p:ph idx="1"/>
          </p:nvPr>
        </p:nvPicPr>
        <p:blipFill>
          <a:blip r:embed="rId3"/>
          <a:stretch>
            <a:fillRect/>
          </a:stretch>
        </p:blipFill>
        <p:spPr>
          <a:xfrm>
            <a:off x="1547812" y="1820069"/>
            <a:ext cx="6048375" cy="4086225"/>
          </a:xfrm>
          <a:prstGeom prst="rect">
            <a:avLst/>
          </a:prstGeom>
        </p:spPr>
      </p:pic>
    </p:spTree>
    <p:extLst>
      <p:ext uri="{BB962C8B-B14F-4D97-AF65-F5344CB8AC3E}">
        <p14:creationId xmlns:p14="http://schemas.microsoft.com/office/powerpoint/2010/main" val="1044960781"/>
      </p:ext>
    </p:extLst>
  </p:cSld>
  <p:clrMapOvr>
    <a:masterClrMapping/>
  </p:clrMapOvr>
  <p:transition spd="slow"/>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Step-by-step AG</a:t>
            </a:r>
          </a:p>
        </p:txBody>
      </p:sp>
      <p:sp>
        <p:nvSpPr>
          <p:cNvPr id="56324" name="Text Placeholder 3"/>
          <p:cNvSpPr>
            <a:spLocks noGrp="1"/>
          </p:cNvSpPr>
          <p:nvPr>
            <p:ph type="body" sz="quarter" idx="13"/>
          </p:nvPr>
        </p:nvSpPr>
        <p:spPr>
          <a:xfrm>
            <a:off x="714375" y="1096963"/>
            <a:ext cx="7972425" cy="393700"/>
          </a:xfrm>
        </p:spPr>
        <p:txBody>
          <a:bodyPr/>
          <a:lstStyle/>
          <a:p>
            <a:r>
              <a:rPr lang="en-US" smtClean="0"/>
              <a:t>Simulate a failure: start a manual Failover</a:t>
            </a:r>
          </a:p>
        </p:txBody>
      </p:sp>
      <p:pic>
        <p:nvPicPr>
          <p:cNvPr id="13" name="Content Placeholder 12"/>
          <p:cNvPicPr>
            <a:picLocks noGrp="1" noChangeAspect="1"/>
          </p:cNvPicPr>
          <p:nvPr>
            <p:ph idx="1"/>
          </p:nvPr>
        </p:nvPicPr>
        <p:blipFill>
          <a:blip r:embed="rId3"/>
          <a:stretch>
            <a:fillRect/>
          </a:stretch>
        </p:blipFill>
        <p:spPr>
          <a:xfrm>
            <a:off x="767567" y="1600201"/>
            <a:ext cx="7181850" cy="4271963"/>
          </a:xfrm>
          <a:prstGeom prst="rect">
            <a:avLst/>
          </a:prstGeom>
        </p:spPr>
      </p:pic>
    </p:spTree>
    <p:extLst>
      <p:ext uri="{BB962C8B-B14F-4D97-AF65-F5344CB8AC3E}">
        <p14:creationId xmlns:p14="http://schemas.microsoft.com/office/powerpoint/2010/main" val="3593219311"/>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mtClean="0"/>
              <a:t>AlwaysOn FCI</a:t>
            </a:r>
            <a:endParaRPr lang="en-US" dirty="0" smtClean="0"/>
          </a:p>
        </p:txBody>
      </p:sp>
      <p:sp>
        <p:nvSpPr>
          <p:cNvPr id="46088" name="Content Placeholder 2"/>
          <p:cNvSpPr>
            <a:spLocks noGrp="1"/>
          </p:cNvSpPr>
          <p:nvPr>
            <p:ph idx="1"/>
          </p:nvPr>
        </p:nvSpPr>
        <p:spPr>
          <a:xfrm>
            <a:off x="457200" y="1600200"/>
            <a:ext cx="5062859" cy="4525963"/>
          </a:xfrm>
        </p:spPr>
        <p:txBody>
          <a:bodyPr>
            <a:normAutofit/>
          </a:bodyPr>
          <a:lstStyle/>
          <a:p>
            <a:r>
              <a:rPr lang="en-US" sz="2800" dirty="0" smtClean="0"/>
              <a:t>Nodes on different subnets</a:t>
            </a:r>
          </a:p>
          <a:p>
            <a:pPr lvl="1"/>
            <a:r>
              <a:rPr lang="en-US" sz="2400" dirty="0" smtClean="0"/>
              <a:t>IP Address resources in OR</a:t>
            </a:r>
          </a:p>
          <a:p>
            <a:r>
              <a:rPr lang="en-US" sz="2800" dirty="0" smtClean="0"/>
              <a:t>Still needs data replication</a:t>
            </a:r>
          </a:p>
          <a:p>
            <a:r>
              <a:rPr lang="en-US" sz="2800" dirty="0" smtClean="0"/>
              <a:t>Requires Enterprise Edition</a:t>
            </a:r>
            <a:endParaRPr lang="en-US" sz="2800" dirty="0"/>
          </a:p>
        </p:txBody>
      </p:sp>
      <p:sp>
        <p:nvSpPr>
          <p:cNvPr id="8196" name="Text Placeholder 1"/>
          <p:cNvSpPr>
            <a:spLocks noGrp="1"/>
          </p:cNvSpPr>
          <p:nvPr>
            <p:ph type="body" sz="quarter" idx="13"/>
          </p:nvPr>
        </p:nvSpPr>
        <p:spPr>
          <a:xfrm>
            <a:off x="714375" y="1096963"/>
            <a:ext cx="7972425" cy="393700"/>
          </a:xfrm>
        </p:spPr>
        <p:txBody>
          <a:bodyPr/>
          <a:lstStyle/>
          <a:p>
            <a:r>
              <a:rPr lang="en-US" smtClean="0"/>
              <a:t>Multi-Subnet Support</a:t>
            </a:r>
          </a:p>
        </p:txBody>
      </p:sp>
      <p:pic>
        <p:nvPicPr>
          <p:cNvPr id="8202" name="Picture 2" descr="Multi-Subnet Architecture with MultiSubnetFailove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03105" y="1808561"/>
            <a:ext cx="365760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Rectangle 2"/>
          <p:cNvSpPr>
            <a:spLocks noChangeArrowheads="1"/>
          </p:cNvSpPr>
          <p:nvPr/>
        </p:nvSpPr>
        <p:spPr bwMode="auto">
          <a:xfrm>
            <a:off x="6213949" y="5407182"/>
            <a:ext cx="203591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600" dirty="0">
                <a:hlinkClick r:id="rId4"/>
              </a:rPr>
              <a:t>http://msdn.microsoft.com/en-us/library/ff878716.aspx</a:t>
            </a:r>
            <a:endParaRPr lang="en-US" sz="600" dirty="0"/>
          </a:p>
        </p:txBody>
      </p:sp>
    </p:spTree>
    <p:extLst>
      <p:ext uri="{BB962C8B-B14F-4D97-AF65-F5344CB8AC3E}">
        <p14:creationId xmlns:p14="http://schemas.microsoft.com/office/powerpoint/2010/main" val="18038935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Step-by-step AG</a:t>
            </a:r>
          </a:p>
        </p:txBody>
      </p:sp>
      <p:sp>
        <p:nvSpPr>
          <p:cNvPr id="57348" name="Text Placeholder 3"/>
          <p:cNvSpPr>
            <a:spLocks noGrp="1"/>
          </p:cNvSpPr>
          <p:nvPr>
            <p:ph type="body" sz="quarter" idx="13"/>
          </p:nvPr>
        </p:nvSpPr>
        <p:spPr>
          <a:xfrm>
            <a:off x="714375" y="1096963"/>
            <a:ext cx="7972425" cy="393700"/>
          </a:xfrm>
        </p:spPr>
        <p:txBody>
          <a:bodyPr/>
          <a:lstStyle/>
          <a:p>
            <a:r>
              <a:rPr lang="en-US" smtClean="0"/>
              <a:t>Failover Wizard: Introduction</a:t>
            </a:r>
          </a:p>
        </p:txBody>
      </p:sp>
      <p:pic>
        <p:nvPicPr>
          <p:cNvPr id="8" name="Content Placeholder 7"/>
          <p:cNvPicPr>
            <a:picLocks noGrp="1" noChangeAspect="1"/>
          </p:cNvPicPr>
          <p:nvPr>
            <p:ph idx="1"/>
          </p:nvPr>
        </p:nvPicPr>
        <p:blipFill>
          <a:blip r:embed="rId3"/>
          <a:stretch>
            <a:fillRect/>
          </a:stretch>
        </p:blipFill>
        <p:spPr>
          <a:xfrm>
            <a:off x="2124355" y="1600200"/>
            <a:ext cx="4721733" cy="4365498"/>
          </a:xfrm>
          <a:prstGeom prst="rect">
            <a:avLst/>
          </a:prstGeom>
        </p:spPr>
      </p:pic>
    </p:spTree>
    <p:extLst>
      <p:ext uri="{BB962C8B-B14F-4D97-AF65-F5344CB8AC3E}">
        <p14:creationId xmlns:p14="http://schemas.microsoft.com/office/powerpoint/2010/main" val="4260166558"/>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Step-by-step AG</a:t>
            </a:r>
          </a:p>
        </p:txBody>
      </p:sp>
      <p:sp>
        <p:nvSpPr>
          <p:cNvPr id="58372" name="Text Placeholder 3"/>
          <p:cNvSpPr>
            <a:spLocks noGrp="1"/>
          </p:cNvSpPr>
          <p:nvPr>
            <p:ph type="body" sz="quarter" idx="13"/>
          </p:nvPr>
        </p:nvSpPr>
        <p:spPr>
          <a:xfrm>
            <a:off x="714375" y="1096963"/>
            <a:ext cx="7972425" cy="393700"/>
          </a:xfrm>
        </p:spPr>
        <p:txBody>
          <a:bodyPr/>
          <a:lstStyle/>
          <a:p>
            <a:r>
              <a:rPr lang="en-US" smtClean="0"/>
              <a:t>Failover Wizard: select new Primary Replica</a:t>
            </a:r>
          </a:p>
        </p:txBody>
      </p:sp>
      <p:pic>
        <p:nvPicPr>
          <p:cNvPr id="8" name="Content Placeholder 7"/>
          <p:cNvPicPr>
            <a:picLocks noGrp="1" noChangeAspect="1"/>
          </p:cNvPicPr>
          <p:nvPr>
            <p:ph idx="1"/>
          </p:nvPr>
        </p:nvPicPr>
        <p:blipFill>
          <a:blip r:embed="rId3"/>
          <a:stretch>
            <a:fillRect/>
          </a:stretch>
        </p:blipFill>
        <p:spPr>
          <a:xfrm>
            <a:off x="2124355" y="1600200"/>
            <a:ext cx="4721733" cy="4365498"/>
          </a:xfrm>
          <a:prstGeom prst="rect">
            <a:avLst/>
          </a:prstGeom>
        </p:spPr>
      </p:pic>
    </p:spTree>
    <p:extLst>
      <p:ext uri="{BB962C8B-B14F-4D97-AF65-F5344CB8AC3E}">
        <p14:creationId xmlns:p14="http://schemas.microsoft.com/office/powerpoint/2010/main" val="3912887375"/>
      </p:ext>
    </p:extLst>
  </p:cSld>
  <p:clrMapOvr>
    <a:masterClrMapping/>
  </p:clrMapOvr>
  <p:transition spd="slow"/>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Step-by-step AG</a:t>
            </a:r>
          </a:p>
        </p:txBody>
      </p:sp>
      <p:sp>
        <p:nvSpPr>
          <p:cNvPr id="59396" name="Text Placeholder 3"/>
          <p:cNvSpPr>
            <a:spLocks noGrp="1"/>
          </p:cNvSpPr>
          <p:nvPr>
            <p:ph type="body" sz="quarter" idx="13"/>
          </p:nvPr>
        </p:nvSpPr>
        <p:spPr>
          <a:xfrm>
            <a:off x="714375" y="1096963"/>
            <a:ext cx="7972425" cy="393700"/>
          </a:xfrm>
        </p:spPr>
        <p:txBody>
          <a:bodyPr/>
          <a:lstStyle/>
          <a:p>
            <a:r>
              <a:rPr lang="en-US" smtClean="0"/>
              <a:t>Failover Wizard: connect to Secondary Replica</a:t>
            </a:r>
          </a:p>
        </p:txBody>
      </p:sp>
      <p:pic>
        <p:nvPicPr>
          <p:cNvPr id="8" name="Content Placeholder 7"/>
          <p:cNvPicPr>
            <a:picLocks noGrp="1" noChangeAspect="1"/>
          </p:cNvPicPr>
          <p:nvPr>
            <p:ph idx="1"/>
          </p:nvPr>
        </p:nvPicPr>
        <p:blipFill>
          <a:blip r:embed="rId3"/>
          <a:stretch>
            <a:fillRect/>
          </a:stretch>
        </p:blipFill>
        <p:spPr>
          <a:xfrm>
            <a:off x="2124355" y="1600200"/>
            <a:ext cx="4721733" cy="4365498"/>
          </a:xfrm>
          <a:prstGeom prst="rect">
            <a:avLst/>
          </a:prstGeom>
        </p:spPr>
      </p:pic>
    </p:spTree>
    <p:extLst>
      <p:ext uri="{BB962C8B-B14F-4D97-AF65-F5344CB8AC3E}">
        <p14:creationId xmlns:p14="http://schemas.microsoft.com/office/powerpoint/2010/main" val="2616422815"/>
      </p:ext>
    </p:extLst>
  </p:cSld>
  <p:clrMapOvr>
    <a:masterClrMapping/>
  </p:clrMapOvr>
  <p:transition spd="slow"/>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smtClean="0"/>
              <a:t>Step-by-step AG</a:t>
            </a:r>
          </a:p>
        </p:txBody>
      </p:sp>
      <p:sp>
        <p:nvSpPr>
          <p:cNvPr id="60420" name="Text Placeholder 3"/>
          <p:cNvSpPr>
            <a:spLocks noGrp="1"/>
          </p:cNvSpPr>
          <p:nvPr>
            <p:ph type="body" sz="quarter" idx="13"/>
          </p:nvPr>
        </p:nvSpPr>
        <p:spPr>
          <a:xfrm>
            <a:off x="714375" y="1096963"/>
            <a:ext cx="7972425" cy="393700"/>
          </a:xfrm>
        </p:spPr>
        <p:txBody>
          <a:bodyPr/>
          <a:lstStyle/>
          <a:p>
            <a:r>
              <a:rPr lang="en-US" smtClean="0"/>
              <a:t>Failover Wizard: Summary</a:t>
            </a:r>
          </a:p>
        </p:txBody>
      </p:sp>
      <p:pic>
        <p:nvPicPr>
          <p:cNvPr id="10" name="Content Placeholder 9"/>
          <p:cNvPicPr>
            <a:picLocks noGrp="1" noChangeAspect="1"/>
          </p:cNvPicPr>
          <p:nvPr>
            <p:ph idx="1"/>
          </p:nvPr>
        </p:nvPicPr>
        <p:blipFill>
          <a:blip r:embed="rId3"/>
          <a:stretch>
            <a:fillRect/>
          </a:stretch>
        </p:blipFill>
        <p:spPr>
          <a:xfrm>
            <a:off x="2124355" y="1600200"/>
            <a:ext cx="4721733" cy="4365498"/>
          </a:xfrm>
          <a:prstGeom prst="rect">
            <a:avLst/>
          </a:prstGeom>
        </p:spPr>
      </p:pic>
    </p:spTree>
    <p:extLst>
      <p:ext uri="{BB962C8B-B14F-4D97-AF65-F5344CB8AC3E}">
        <p14:creationId xmlns:p14="http://schemas.microsoft.com/office/powerpoint/2010/main" val="45195778"/>
      </p:ext>
    </p:extLst>
  </p:cSld>
  <p:clrMapOvr>
    <a:masterClrMapping/>
  </p:clrMapOvr>
  <p:transition spd="slow"/>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smtClean="0"/>
              <a:t>Step-by-step AG</a:t>
            </a:r>
          </a:p>
        </p:txBody>
      </p:sp>
      <p:sp>
        <p:nvSpPr>
          <p:cNvPr id="61444" name="Text Placeholder 3"/>
          <p:cNvSpPr>
            <a:spLocks noGrp="1"/>
          </p:cNvSpPr>
          <p:nvPr>
            <p:ph type="body" sz="quarter" idx="13"/>
          </p:nvPr>
        </p:nvSpPr>
        <p:spPr>
          <a:xfrm>
            <a:off x="714375" y="1096963"/>
            <a:ext cx="7972425" cy="393700"/>
          </a:xfrm>
        </p:spPr>
        <p:txBody>
          <a:bodyPr/>
          <a:lstStyle/>
          <a:p>
            <a:r>
              <a:rPr lang="en-US" smtClean="0"/>
              <a:t>Failover Wizard: Progress</a:t>
            </a:r>
          </a:p>
        </p:txBody>
      </p:sp>
      <p:pic>
        <p:nvPicPr>
          <p:cNvPr id="8" name="Content Placeholder 7"/>
          <p:cNvPicPr>
            <a:picLocks noGrp="1" noChangeAspect="1"/>
          </p:cNvPicPr>
          <p:nvPr>
            <p:ph idx="1"/>
          </p:nvPr>
        </p:nvPicPr>
        <p:blipFill>
          <a:blip r:embed="rId3"/>
          <a:stretch>
            <a:fillRect/>
          </a:stretch>
        </p:blipFill>
        <p:spPr>
          <a:xfrm>
            <a:off x="2124355" y="1600200"/>
            <a:ext cx="4721733" cy="4365498"/>
          </a:xfrm>
          <a:prstGeom prst="rect">
            <a:avLst/>
          </a:prstGeom>
        </p:spPr>
      </p:pic>
    </p:spTree>
    <p:extLst>
      <p:ext uri="{BB962C8B-B14F-4D97-AF65-F5344CB8AC3E}">
        <p14:creationId xmlns:p14="http://schemas.microsoft.com/office/powerpoint/2010/main" val="2546446141"/>
      </p:ext>
    </p:extLst>
  </p:cSld>
  <p:clrMapOvr>
    <a:masterClrMapping/>
  </p:clrMapOvr>
  <p:transition spd="slow"/>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smtClean="0"/>
              <a:t>Step-by-step AG</a:t>
            </a:r>
          </a:p>
        </p:txBody>
      </p:sp>
      <p:sp>
        <p:nvSpPr>
          <p:cNvPr id="62468" name="Text Placeholder 3"/>
          <p:cNvSpPr>
            <a:spLocks noGrp="1"/>
          </p:cNvSpPr>
          <p:nvPr>
            <p:ph type="body" sz="quarter" idx="13"/>
          </p:nvPr>
        </p:nvSpPr>
        <p:spPr>
          <a:xfrm>
            <a:off x="714375" y="1096963"/>
            <a:ext cx="7972425" cy="393700"/>
          </a:xfrm>
        </p:spPr>
        <p:txBody>
          <a:bodyPr/>
          <a:lstStyle/>
          <a:p>
            <a:r>
              <a:rPr lang="en-US" smtClean="0"/>
              <a:t>Failover Wizard: Complete</a:t>
            </a:r>
          </a:p>
        </p:txBody>
      </p:sp>
      <p:pic>
        <p:nvPicPr>
          <p:cNvPr id="8" name="Content Placeholder 7"/>
          <p:cNvPicPr>
            <a:picLocks noGrp="1" noChangeAspect="1"/>
          </p:cNvPicPr>
          <p:nvPr>
            <p:ph idx="1"/>
          </p:nvPr>
        </p:nvPicPr>
        <p:blipFill>
          <a:blip r:embed="rId3"/>
          <a:stretch>
            <a:fillRect/>
          </a:stretch>
        </p:blipFill>
        <p:spPr>
          <a:xfrm>
            <a:off x="2124355" y="1600200"/>
            <a:ext cx="4721733" cy="4365498"/>
          </a:xfrm>
          <a:prstGeom prst="rect">
            <a:avLst/>
          </a:prstGeom>
        </p:spPr>
      </p:pic>
    </p:spTree>
    <p:extLst>
      <p:ext uri="{BB962C8B-B14F-4D97-AF65-F5344CB8AC3E}">
        <p14:creationId xmlns:p14="http://schemas.microsoft.com/office/powerpoint/2010/main" val="3161212678"/>
      </p:ext>
    </p:extLst>
  </p:cSld>
  <p:clrMapOvr>
    <a:masterClrMapping/>
  </p:clrMapOvr>
  <p:transition spd="slow"/>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Step-by-step AG</a:t>
            </a:r>
          </a:p>
        </p:txBody>
      </p:sp>
      <p:sp>
        <p:nvSpPr>
          <p:cNvPr id="63492" name="Text Placeholder 3"/>
          <p:cNvSpPr>
            <a:spLocks noGrp="1"/>
          </p:cNvSpPr>
          <p:nvPr>
            <p:ph type="body" sz="quarter" idx="13"/>
          </p:nvPr>
        </p:nvSpPr>
        <p:spPr>
          <a:xfrm>
            <a:off x="714375" y="1096963"/>
            <a:ext cx="7972425" cy="393700"/>
          </a:xfrm>
        </p:spPr>
        <p:txBody>
          <a:bodyPr/>
          <a:lstStyle/>
          <a:p>
            <a:r>
              <a:rPr lang="en-US" smtClean="0"/>
              <a:t>Simulate a failure: Dashboard on new Secondary Replica</a:t>
            </a:r>
          </a:p>
        </p:txBody>
      </p:sp>
      <p:pic>
        <p:nvPicPr>
          <p:cNvPr id="10" name="Content Placeholder 9"/>
          <p:cNvPicPr>
            <a:picLocks noGrp="1" noChangeAspect="1"/>
          </p:cNvPicPr>
          <p:nvPr>
            <p:ph idx="1"/>
          </p:nvPr>
        </p:nvPicPr>
        <p:blipFill>
          <a:blip r:embed="rId3"/>
          <a:stretch>
            <a:fillRect/>
          </a:stretch>
        </p:blipFill>
        <p:spPr>
          <a:xfrm>
            <a:off x="767567" y="1600200"/>
            <a:ext cx="7181850" cy="4271963"/>
          </a:xfrm>
          <a:prstGeom prst="rect">
            <a:avLst/>
          </a:prstGeom>
        </p:spPr>
      </p:pic>
    </p:spTree>
    <p:extLst>
      <p:ext uri="{BB962C8B-B14F-4D97-AF65-F5344CB8AC3E}">
        <p14:creationId xmlns:p14="http://schemas.microsoft.com/office/powerpoint/2010/main" val="464231297"/>
      </p:ext>
    </p:extLst>
  </p:cSld>
  <p:clrMapOvr>
    <a:masterClrMapping/>
  </p:clrMapOvr>
  <p:transition spd="slow"/>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Step-by-step AG</a:t>
            </a:r>
          </a:p>
        </p:txBody>
      </p:sp>
      <p:sp>
        <p:nvSpPr>
          <p:cNvPr id="64516" name="Text Placeholder 3"/>
          <p:cNvSpPr>
            <a:spLocks noGrp="1"/>
          </p:cNvSpPr>
          <p:nvPr>
            <p:ph type="body" sz="quarter" idx="13"/>
          </p:nvPr>
        </p:nvSpPr>
        <p:spPr>
          <a:xfrm>
            <a:off x="714375" y="1096963"/>
            <a:ext cx="7972425" cy="393700"/>
          </a:xfrm>
        </p:spPr>
        <p:txBody>
          <a:bodyPr/>
          <a:lstStyle/>
          <a:p>
            <a:r>
              <a:rPr lang="en-US" smtClean="0"/>
              <a:t>Simulate a failure: Dashboard on new Primary Replica</a:t>
            </a:r>
          </a:p>
        </p:txBody>
      </p:sp>
      <p:pic>
        <p:nvPicPr>
          <p:cNvPr id="8" name="Content Placeholder 7"/>
          <p:cNvPicPr>
            <a:picLocks noGrp="1" noChangeAspect="1"/>
          </p:cNvPicPr>
          <p:nvPr>
            <p:ph idx="1"/>
          </p:nvPr>
        </p:nvPicPr>
        <p:blipFill>
          <a:blip r:embed="rId3"/>
          <a:stretch>
            <a:fillRect/>
          </a:stretch>
        </p:blipFill>
        <p:spPr>
          <a:xfrm>
            <a:off x="767567" y="1600200"/>
            <a:ext cx="7181850" cy="4271963"/>
          </a:xfrm>
          <a:prstGeom prst="rect">
            <a:avLst/>
          </a:prstGeom>
        </p:spPr>
      </p:pic>
    </p:spTree>
    <p:extLst>
      <p:ext uri="{BB962C8B-B14F-4D97-AF65-F5344CB8AC3E}">
        <p14:creationId xmlns:p14="http://schemas.microsoft.com/office/powerpoint/2010/main" val="3915392903"/>
      </p:ext>
    </p:extLst>
  </p:cSld>
  <p:clrMapOvr>
    <a:masterClrMapping/>
  </p:clrMapOvr>
  <p:transition spd="slow"/>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smtClean="0"/>
              <a:t>Step-by-step AG</a:t>
            </a:r>
          </a:p>
        </p:txBody>
      </p:sp>
      <p:sp>
        <p:nvSpPr>
          <p:cNvPr id="65540" name="Text Placeholder 3"/>
          <p:cNvSpPr>
            <a:spLocks noGrp="1"/>
          </p:cNvSpPr>
          <p:nvPr>
            <p:ph type="body" sz="quarter" idx="13"/>
          </p:nvPr>
        </p:nvSpPr>
        <p:spPr>
          <a:xfrm>
            <a:off x="714375" y="1096963"/>
            <a:ext cx="7972425" cy="393700"/>
          </a:xfrm>
        </p:spPr>
        <p:txBody>
          <a:bodyPr/>
          <a:lstStyle/>
          <a:p>
            <a:r>
              <a:rPr lang="en-US" smtClean="0"/>
              <a:t>Simulate a failure: clients exceptions</a:t>
            </a:r>
          </a:p>
        </p:txBody>
      </p:sp>
      <p:pic>
        <p:nvPicPr>
          <p:cNvPr id="8" name="Content Placeholder 7"/>
          <p:cNvPicPr>
            <a:picLocks noGrp="1" noChangeAspect="1"/>
          </p:cNvPicPr>
          <p:nvPr>
            <p:ph idx="1"/>
          </p:nvPr>
        </p:nvPicPr>
        <p:blipFill>
          <a:blip r:embed="rId3"/>
          <a:stretch>
            <a:fillRect/>
          </a:stretch>
        </p:blipFill>
        <p:spPr>
          <a:xfrm>
            <a:off x="3405608" y="2276023"/>
            <a:ext cx="4838700" cy="3268980"/>
          </a:xfrm>
          <a:prstGeom prst="rect">
            <a:avLst/>
          </a:prstGeom>
        </p:spPr>
      </p:pic>
      <p:pic>
        <p:nvPicPr>
          <p:cNvPr id="10" name="Picture 9"/>
          <p:cNvPicPr>
            <a:picLocks noChangeAspect="1"/>
          </p:cNvPicPr>
          <p:nvPr/>
        </p:nvPicPr>
        <p:blipFill>
          <a:blip r:embed="rId4"/>
          <a:stretch>
            <a:fillRect/>
          </a:stretch>
        </p:blipFill>
        <p:spPr>
          <a:xfrm>
            <a:off x="1224908" y="1924178"/>
            <a:ext cx="5021580" cy="2895600"/>
          </a:xfrm>
          <a:prstGeom prst="rect">
            <a:avLst/>
          </a:prstGeom>
        </p:spPr>
      </p:pic>
    </p:spTree>
    <p:extLst>
      <p:ext uri="{BB962C8B-B14F-4D97-AF65-F5344CB8AC3E}">
        <p14:creationId xmlns:p14="http://schemas.microsoft.com/office/powerpoint/2010/main" val="15072174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Step-by-step AG</a:t>
            </a:r>
          </a:p>
        </p:txBody>
      </p:sp>
      <p:sp>
        <p:nvSpPr>
          <p:cNvPr id="66564" name="Text Placeholder 3"/>
          <p:cNvSpPr>
            <a:spLocks noGrp="1"/>
          </p:cNvSpPr>
          <p:nvPr>
            <p:ph type="body" sz="quarter" idx="13"/>
          </p:nvPr>
        </p:nvSpPr>
        <p:spPr>
          <a:xfrm>
            <a:off x="714375" y="1096963"/>
            <a:ext cx="7972425" cy="393700"/>
          </a:xfrm>
        </p:spPr>
        <p:txBody>
          <a:bodyPr/>
          <a:lstStyle/>
          <a:p>
            <a:r>
              <a:rPr lang="en-US" dirty="0" smtClean="0"/>
              <a:t>Accessing AG: connecting to the Listener’s VNN</a:t>
            </a:r>
          </a:p>
        </p:txBody>
      </p:sp>
      <p:pic>
        <p:nvPicPr>
          <p:cNvPr id="8" name="Content Placeholder 7"/>
          <p:cNvPicPr>
            <a:picLocks noGrp="1" noChangeAspect="1"/>
          </p:cNvPicPr>
          <p:nvPr>
            <p:ph idx="1"/>
          </p:nvPr>
        </p:nvPicPr>
        <p:blipFill>
          <a:blip r:embed="rId3"/>
          <a:stretch>
            <a:fillRect/>
          </a:stretch>
        </p:blipFill>
        <p:spPr>
          <a:xfrm>
            <a:off x="2590800" y="2396331"/>
            <a:ext cx="3962400" cy="2933700"/>
          </a:xfrm>
          <a:prstGeom prst="rect">
            <a:avLst/>
          </a:prstGeom>
        </p:spPr>
      </p:pic>
    </p:spTree>
    <p:extLst>
      <p:ext uri="{BB962C8B-B14F-4D97-AF65-F5344CB8AC3E}">
        <p14:creationId xmlns:p14="http://schemas.microsoft.com/office/powerpoint/2010/main" val="3666152402"/>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mtClean="0"/>
              <a:t>AlwaysOn FCI</a:t>
            </a:r>
            <a:endParaRPr lang="en-US" dirty="0" smtClean="0"/>
          </a:p>
        </p:txBody>
      </p:sp>
      <p:sp>
        <p:nvSpPr>
          <p:cNvPr id="46088" name="Content Placeholder 2"/>
          <p:cNvSpPr>
            <a:spLocks noGrp="1"/>
          </p:cNvSpPr>
          <p:nvPr>
            <p:ph idx="1"/>
          </p:nvPr>
        </p:nvSpPr>
        <p:spPr/>
        <p:txBody>
          <a:bodyPr>
            <a:normAutofit fontScale="92500" lnSpcReduction="10000"/>
          </a:bodyPr>
          <a:lstStyle/>
          <a:p>
            <a:r>
              <a:rPr lang="it-IT" dirty="0" smtClean="0"/>
              <a:t>New clients</a:t>
            </a:r>
          </a:p>
          <a:p>
            <a:pPr lvl="1"/>
            <a:r>
              <a:rPr lang="en-US" dirty="0" smtClean="0"/>
              <a:t>Try IP addresses in order</a:t>
            </a:r>
          </a:p>
          <a:p>
            <a:pPr lvl="1"/>
            <a:r>
              <a:rPr lang="en-US" dirty="0" smtClean="0"/>
              <a:t>Avoid DNS update latencies</a:t>
            </a:r>
          </a:p>
          <a:p>
            <a:pPr lvl="1"/>
            <a:r>
              <a:rPr lang="en-US" dirty="0" smtClean="0"/>
              <a:t>New connection string parameter</a:t>
            </a:r>
          </a:p>
          <a:p>
            <a:pPr lvl="2"/>
            <a:r>
              <a:rPr lang="en-US" dirty="0" err="1" smtClean="0"/>
              <a:t>MultiSubnetFailover</a:t>
            </a:r>
            <a:r>
              <a:rPr lang="en-US" dirty="0" smtClean="0"/>
              <a:t>=True</a:t>
            </a:r>
          </a:p>
          <a:p>
            <a:pPr lvl="2"/>
            <a:r>
              <a:rPr lang="en-US" dirty="0" smtClean="0"/>
              <a:t>Try IP addresses in parallel</a:t>
            </a:r>
          </a:p>
          <a:p>
            <a:pPr lvl="1"/>
            <a:r>
              <a:rPr lang="en-US" dirty="0"/>
              <a:t>Check driver support!</a:t>
            </a:r>
            <a:endParaRPr lang="en-US" dirty="0" smtClean="0"/>
          </a:p>
          <a:p>
            <a:r>
              <a:rPr lang="en-US" dirty="0" smtClean="0"/>
              <a:t>Old clients</a:t>
            </a:r>
          </a:p>
          <a:p>
            <a:pPr lvl="1"/>
            <a:r>
              <a:rPr lang="en-US" dirty="0" smtClean="0"/>
              <a:t>Change timeout value</a:t>
            </a:r>
          </a:p>
          <a:p>
            <a:pPr lvl="1"/>
            <a:r>
              <a:rPr lang="en-US" dirty="0" smtClean="0"/>
              <a:t>Reduce DNS updates latency (</a:t>
            </a:r>
            <a:r>
              <a:rPr lang="en-US" dirty="0" err="1" smtClean="0"/>
              <a:t>HostRecordTTL</a:t>
            </a:r>
            <a:r>
              <a:rPr lang="en-US" dirty="0" smtClean="0"/>
              <a:t>)</a:t>
            </a:r>
          </a:p>
          <a:p>
            <a:pPr lvl="1"/>
            <a:r>
              <a:rPr lang="en-US" dirty="0" smtClean="0"/>
              <a:t>Reduce DNS cache expiration on the client</a:t>
            </a:r>
          </a:p>
        </p:txBody>
      </p:sp>
      <p:sp>
        <p:nvSpPr>
          <p:cNvPr id="8196" name="Text Placeholder 1"/>
          <p:cNvSpPr>
            <a:spLocks noGrp="1"/>
          </p:cNvSpPr>
          <p:nvPr>
            <p:ph type="body" sz="quarter" idx="13"/>
          </p:nvPr>
        </p:nvSpPr>
        <p:spPr/>
        <p:txBody>
          <a:bodyPr/>
          <a:lstStyle/>
          <a:p>
            <a:r>
              <a:rPr lang="en-US" smtClean="0"/>
              <a:t>Multi-Subnet Support: how do clients reconnect?</a:t>
            </a:r>
            <a:endParaRPr lang="en-US" dirty="0" smtClean="0"/>
          </a:p>
        </p:txBody>
      </p:sp>
      <p:pic>
        <p:nvPicPr>
          <p:cNvPr id="8202" name="Picture 2" descr="Multi-Subnet Architecture with MultiSubnetFailove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53310" y="1808008"/>
            <a:ext cx="2462090" cy="2380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3" name="Rectangle 2"/>
          <p:cNvSpPr>
            <a:spLocks noChangeArrowheads="1"/>
          </p:cNvSpPr>
          <p:nvPr/>
        </p:nvSpPr>
        <p:spPr bwMode="auto">
          <a:xfrm>
            <a:off x="6734236" y="4255958"/>
            <a:ext cx="1900238" cy="1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525" dirty="0">
                <a:hlinkClick r:id="rId4"/>
              </a:rPr>
              <a:t>http://msdn.microsoft.com/en-us/library/ff878716.aspx</a:t>
            </a:r>
            <a:endParaRPr lang="en-US" sz="525" dirty="0"/>
          </a:p>
        </p:txBody>
      </p:sp>
    </p:spTree>
    <p:extLst>
      <p:ext uri="{BB962C8B-B14F-4D97-AF65-F5344CB8AC3E}">
        <p14:creationId xmlns:p14="http://schemas.microsoft.com/office/powerpoint/2010/main" val="13692055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r>
              <a:rPr lang="en-US" smtClean="0"/>
              <a:t>Step-by-step AG</a:t>
            </a:r>
          </a:p>
        </p:txBody>
      </p:sp>
      <p:sp>
        <p:nvSpPr>
          <p:cNvPr id="66564" name="Text Placeholder 3"/>
          <p:cNvSpPr>
            <a:spLocks noGrp="1"/>
          </p:cNvSpPr>
          <p:nvPr>
            <p:ph type="body" sz="quarter" idx="13"/>
          </p:nvPr>
        </p:nvSpPr>
        <p:spPr>
          <a:xfrm>
            <a:off x="714375" y="1096963"/>
            <a:ext cx="7972425" cy="393700"/>
          </a:xfrm>
        </p:spPr>
        <p:txBody>
          <a:bodyPr/>
          <a:lstStyle/>
          <a:p>
            <a:r>
              <a:rPr lang="en-US" dirty="0" smtClean="0"/>
              <a:t>Accessing AG: querying the Listener’s VNN</a:t>
            </a:r>
          </a:p>
        </p:txBody>
      </p:sp>
      <p:pic>
        <p:nvPicPr>
          <p:cNvPr id="3" name="Content Placeholder 2"/>
          <p:cNvPicPr>
            <a:picLocks noGrp="1" noChangeAspect="1"/>
          </p:cNvPicPr>
          <p:nvPr>
            <p:ph idx="1"/>
          </p:nvPr>
        </p:nvPicPr>
        <p:blipFill>
          <a:blip r:embed="rId3"/>
          <a:stretch>
            <a:fillRect/>
          </a:stretch>
        </p:blipFill>
        <p:spPr>
          <a:xfrm>
            <a:off x="1024624" y="1600200"/>
            <a:ext cx="6850380" cy="4370070"/>
          </a:xfrm>
          <a:prstGeom prst="rect">
            <a:avLst/>
          </a:prstGeom>
        </p:spPr>
      </p:pic>
    </p:spTree>
    <p:extLst>
      <p:ext uri="{BB962C8B-B14F-4D97-AF65-F5344CB8AC3E}">
        <p14:creationId xmlns:p14="http://schemas.microsoft.com/office/powerpoint/2010/main" val="1211847361"/>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Step-by-step AG</a:t>
            </a:r>
          </a:p>
        </p:txBody>
      </p:sp>
      <p:sp>
        <p:nvSpPr>
          <p:cNvPr id="67588" name="Text Placeholder 3"/>
          <p:cNvSpPr>
            <a:spLocks noGrp="1"/>
          </p:cNvSpPr>
          <p:nvPr>
            <p:ph type="body" sz="quarter" idx="13"/>
          </p:nvPr>
        </p:nvSpPr>
        <p:spPr>
          <a:xfrm>
            <a:off x="714375" y="1096963"/>
            <a:ext cx="7972425" cy="393700"/>
          </a:xfrm>
        </p:spPr>
        <p:txBody>
          <a:bodyPr/>
          <a:lstStyle/>
          <a:p>
            <a:r>
              <a:rPr lang="en-US" smtClean="0"/>
              <a:t>Accessing AG: connecting directly to Secondary Replica</a:t>
            </a:r>
          </a:p>
        </p:txBody>
      </p:sp>
      <p:pic>
        <p:nvPicPr>
          <p:cNvPr id="8" name="Content Placeholder 7"/>
          <p:cNvPicPr>
            <a:picLocks noGrp="1" noChangeAspect="1"/>
          </p:cNvPicPr>
          <p:nvPr>
            <p:ph idx="1"/>
          </p:nvPr>
        </p:nvPicPr>
        <p:blipFill>
          <a:blip r:embed="rId3"/>
          <a:stretch>
            <a:fillRect/>
          </a:stretch>
        </p:blipFill>
        <p:spPr>
          <a:xfrm>
            <a:off x="2590800" y="2396331"/>
            <a:ext cx="3962400" cy="2933700"/>
          </a:xfrm>
          <a:prstGeom prst="rect">
            <a:avLst/>
          </a:prstGeom>
        </p:spPr>
      </p:pic>
    </p:spTree>
    <p:extLst>
      <p:ext uri="{BB962C8B-B14F-4D97-AF65-F5344CB8AC3E}">
        <p14:creationId xmlns:p14="http://schemas.microsoft.com/office/powerpoint/2010/main" val="359240152"/>
      </p:ext>
    </p:extLst>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smtClean="0"/>
              <a:t>Step-by-step AG</a:t>
            </a:r>
          </a:p>
        </p:txBody>
      </p:sp>
      <p:sp>
        <p:nvSpPr>
          <p:cNvPr id="68612" name="Text Placeholder 3"/>
          <p:cNvSpPr>
            <a:spLocks noGrp="1"/>
          </p:cNvSpPr>
          <p:nvPr>
            <p:ph type="body" sz="quarter" idx="13"/>
          </p:nvPr>
        </p:nvSpPr>
        <p:spPr>
          <a:xfrm>
            <a:off x="714375" y="1096963"/>
            <a:ext cx="7972425" cy="393700"/>
          </a:xfrm>
        </p:spPr>
        <p:txBody>
          <a:bodyPr/>
          <a:lstStyle/>
          <a:p>
            <a:r>
              <a:rPr lang="en-US" smtClean="0"/>
              <a:t>Accessing AG: Secondary Replica not accessible</a:t>
            </a:r>
          </a:p>
        </p:txBody>
      </p:sp>
      <p:pic>
        <p:nvPicPr>
          <p:cNvPr id="11" name="Content Placeholder 10"/>
          <p:cNvPicPr>
            <a:picLocks noGrp="1" noChangeAspect="1"/>
          </p:cNvPicPr>
          <p:nvPr>
            <p:ph idx="1"/>
          </p:nvPr>
        </p:nvPicPr>
        <p:blipFill>
          <a:blip r:embed="rId3"/>
          <a:stretch>
            <a:fillRect/>
          </a:stretch>
        </p:blipFill>
        <p:spPr>
          <a:xfrm>
            <a:off x="1024624" y="1600200"/>
            <a:ext cx="6850380" cy="4370070"/>
          </a:xfrm>
          <a:prstGeom prst="rect">
            <a:avLst/>
          </a:prstGeom>
        </p:spPr>
      </p:pic>
    </p:spTree>
    <p:extLst>
      <p:ext uri="{BB962C8B-B14F-4D97-AF65-F5344CB8AC3E}">
        <p14:creationId xmlns:p14="http://schemas.microsoft.com/office/powerpoint/2010/main" val="2718178730"/>
      </p:ext>
    </p:extLst>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smtClean="0"/>
              <a:t>Step-by-step AG</a:t>
            </a:r>
          </a:p>
        </p:txBody>
      </p:sp>
      <p:sp>
        <p:nvSpPr>
          <p:cNvPr id="69636" name="Text Placeholder 3"/>
          <p:cNvSpPr>
            <a:spLocks noGrp="1"/>
          </p:cNvSpPr>
          <p:nvPr>
            <p:ph type="body" sz="quarter" idx="13"/>
          </p:nvPr>
        </p:nvSpPr>
        <p:spPr>
          <a:xfrm>
            <a:off x="714375" y="1096963"/>
            <a:ext cx="7972425" cy="393700"/>
          </a:xfrm>
        </p:spPr>
        <p:txBody>
          <a:bodyPr/>
          <a:lstStyle/>
          <a:p>
            <a:r>
              <a:rPr lang="en-US" smtClean="0"/>
              <a:t>Accessing AG: configure readable Secondary Replica</a:t>
            </a:r>
          </a:p>
        </p:txBody>
      </p:sp>
      <p:pic>
        <p:nvPicPr>
          <p:cNvPr id="8" name="Content Placeholder 7"/>
          <p:cNvPicPr>
            <a:picLocks noGrp="1" noChangeAspect="1"/>
          </p:cNvPicPr>
          <p:nvPr>
            <p:ph idx="1"/>
          </p:nvPr>
        </p:nvPicPr>
        <p:blipFill>
          <a:blip r:embed="rId3"/>
          <a:stretch>
            <a:fillRect/>
          </a:stretch>
        </p:blipFill>
        <p:spPr>
          <a:xfrm>
            <a:off x="2051210" y="1600200"/>
            <a:ext cx="4828032" cy="4334256"/>
          </a:xfrm>
          <a:prstGeom prst="rect">
            <a:avLst/>
          </a:prstGeom>
        </p:spPr>
      </p:pic>
    </p:spTree>
    <p:extLst>
      <p:ext uri="{BB962C8B-B14F-4D97-AF65-F5344CB8AC3E}">
        <p14:creationId xmlns:p14="http://schemas.microsoft.com/office/powerpoint/2010/main" val="2918547432"/>
      </p:ext>
    </p:extLst>
  </p:cSld>
  <p:clrMapOvr>
    <a:masterClrMapping/>
  </p:clrMapOvr>
  <p:transition spd="slow"/>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smtClean="0"/>
              <a:t>Step-by-step AG</a:t>
            </a:r>
          </a:p>
        </p:txBody>
      </p:sp>
      <p:sp>
        <p:nvSpPr>
          <p:cNvPr id="70660" name="Text Placeholder 3"/>
          <p:cNvSpPr>
            <a:spLocks noGrp="1"/>
          </p:cNvSpPr>
          <p:nvPr>
            <p:ph type="body" sz="quarter" idx="13"/>
          </p:nvPr>
        </p:nvSpPr>
        <p:spPr>
          <a:xfrm>
            <a:off x="714375" y="1096963"/>
            <a:ext cx="7972425" cy="393700"/>
          </a:xfrm>
        </p:spPr>
        <p:txBody>
          <a:bodyPr/>
          <a:lstStyle/>
          <a:p>
            <a:r>
              <a:rPr lang="en-US" smtClean="0"/>
              <a:t>Accessing AG: readable Secondary Replica</a:t>
            </a:r>
          </a:p>
        </p:txBody>
      </p:sp>
      <p:pic>
        <p:nvPicPr>
          <p:cNvPr id="8" name="Content Placeholder 7"/>
          <p:cNvPicPr>
            <a:picLocks noGrp="1" noChangeAspect="1"/>
          </p:cNvPicPr>
          <p:nvPr>
            <p:ph idx="1"/>
          </p:nvPr>
        </p:nvPicPr>
        <p:blipFill>
          <a:blip r:embed="rId3"/>
          <a:stretch>
            <a:fillRect/>
          </a:stretch>
        </p:blipFill>
        <p:spPr>
          <a:xfrm>
            <a:off x="1024624" y="1600200"/>
            <a:ext cx="6850380" cy="4370070"/>
          </a:xfrm>
          <a:prstGeom prst="rect">
            <a:avLst/>
          </a:prstGeom>
        </p:spPr>
      </p:pic>
    </p:spTree>
    <p:extLst>
      <p:ext uri="{BB962C8B-B14F-4D97-AF65-F5344CB8AC3E}">
        <p14:creationId xmlns:p14="http://schemas.microsoft.com/office/powerpoint/2010/main" val="217948506"/>
      </p:ext>
    </p:extLst>
  </p:cSld>
  <p:clrMapOvr>
    <a:masterClrMapping/>
  </p:clrMapOvr>
  <p:transition spd="slow"/>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smtClean="0"/>
              <a:t>Step-by-step AG</a:t>
            </a:r>
          </a:p>
        </p:txBody>
      </p:sp>
      <p:sp>
        <p:nvSpPr>
          <p:cNvPr id="71684" name="Text Placeholder 3"/>
          <p:cNvSpPr>
            <a:spLocks noGrp="1"/>
          </p:cNvSpPr>
          <p:nvPr>
            <p:ph type="body" sz="quarter" idx="13"/>
          </p:nvPr>
        </p:nvSpPr>
        <p:spPr>
          <a:xfrm>
            <a:off x="714375" y="1096963"/>
            <a:ext cx="7972425" cy="393700"/>
          </a:xfrm>
        </p:spPr>
        <p:txBody>
          <a:bodyPr/>
          <a:lstStyle/>
          <a:p>
            <a:r>
              <a:rPr lang="en-US" smtClean="0"/>
              <a:t>Accessing AG: configure Application Intent</a:t>
            </a:r>
          </a:p>
        </p:txBody>
      </p:sp>
      <p:pic>
        <p:nvPicPr>
          <p:cNvPr id="8" name="Content Placeholder 7"/>
          <p:cNvPicPr>
            <a:picLocks noGrp="1" noChangeAspect="1"/>
          </p:cNvPicPr>
          <p:nvPr>
            <p:ph idx="1"/>
          </p:nvPr>
        </p:nvPicPr>
        <p:blipFill>
          <a:blip r:embed="rId3"/>
          <a:stretch>
            <a:fillRect/>
          </a:stretch>
        </p:blipFill>
        <p:spPr>
          <a:xfrm>
            <a:off x="2051210" y="1600200"/>
            <a:ext cx="4828032" cy="4334256"/>
          </a:xfrm>
          <a:prstGeom prst="rect">
            <a:avLst/>
          </a:prstGeom>
        </p:spPr>
      </p:pic>
    </p:spTree>
    <p:extLst>
      <p:ext uri="{BB962C8B-B14F-4D97-AF65-F5344CB8AC3E}">
        <p14:creationId xmlns:p14="http://schemas.microsoft.com/office/powerpoint/2010/main" val="1677163530"/>
      </p:ext>
    </p:extLst>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mtClean="0"/>
              <a:t>Step-by-step AG</a:t>
            </a:r>
          </a:p>
        </p:txBody>
      </p:sp>
      <p:sp>
        <p:nvSpPr>
          <p:cNvPr id="72708" name="Text Placeholder 3"/>
          <p:cNvSpPr>
            <a:spLocks noGrp="1"/>
          </p:cNvSpPr>
          <p:nvPr>
            <p:ph type="body" sz="quarter" idx="13"/>
          </p:nvPr>
        </p:nvSpPr>
        <p:spPr>
          <a:xfrm>
            <a:off x="714375" y="1096963"/>
            <a:ext cx="7972425" cy="393700"/>
          </a:xfrm>
        </p:spPr>
        <p:txBody>
          <a:bodyPr/>
          <a:lstStyle/>
          <a:p>
            <a:r>
              <a:rPr lang="en-US" smtClean="0"/>
              <a:t>Accessing AG: VNN without Application Intent</a:t>
            </a:r>
          </a:p>
        </p:txBody>
      </p:sp>
      <p:pic>
        <p:nvPicPr>
          <p:cNvPr id="11" name="Content Placeholder 7"/>
          <p:cNvPicPr>
            <a:picLocks noGrp="1" noChangeAspect="1"/>
          </p:cNvPicPr>
          <p:nvPr>
            <p:ph idx="1"/>
          </p:nvPr>
        </p:nvPicPr>
        <p:blipFill>
          <a:blip r:embed="rId3"/>
          <a:stretch>
            <a:fillRect/>
          </a:stretch>
        </p:blipFill>
        <p:spPr>
          <a:xfrm>
            <a:off x="2590800" y="2396331"/>
            <a:ext cx="3962400" cy="2933700"/>
          </a:xfrm>
          <a:prstGeom prst="rect">
            <a:avLst/>
          </a:prstGeom>
        </p:spPr>
      </p:pic>
    </p:spTree>
    <p:extLst>
      <p:ext uri="{BB962C8B-B14F-4D97-AF65-F5344CB8AC3E}">
        <p14:creationId xmlns:p14="http://schemas.microsoft.com/office/powerpoint/2010/main" val="4134611786"/>
      </p:ext>
    </p:extLst>
  </p:cSld>
  <p:clrMapOvr>
    <a:masterClrMapping/>
  </p:clrMapOvr>
  <p:transition spd="slow"/>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smtClean="0"/>
              <a:t>Step-by-step AG</a:t>
            </a:r>
          </a:p>
        </p:txBody>
      </p:sp>
      <p:sp>
        <p:nvSpPr>
          <p:cNvPr id="73732" name="Text Placeholder 3"/>
          <p:cNvSpPr>
            <a:spLocks noGrp="1"/>
          </p:cNvSpPr>
          <p:nvPr>
            <p:ph type="body" sz="quarter" idx="13"/>
          </p:nvPr>
        </p:nvSpPr>
        <p:spPr>
          <a:xfrm>
            <a:off x="714375" y="1096963"/>
            <a:ext cx="7972425" cy="393700"/>
          </a:xfrm>
        </p:spPr>
        <p:txBody>
          <a:bodyPr/>
          <a:lstStyle/>
          <a:p>
            <a:r>
              <a:rPr lang="en-US" smtClean="0"/>
              <a:t>Accessing AG: VNN without Application Intent defaults to read/write</a:t>
            </a:r>
          </a:p>
        </p:txBody>
      </p:sp>
      <p:pic>
        <p:nvPicPr>
          <p:cNvPr id="8" name="Content Placeholder 7"/>
          <p:cNvPicPr>
            <a:picLocks noGrp="1" noChangeAspect="1"/>
          </p:cNvPicPr>
          <p:nvPr>
            <p:ph idx="1"/>
          </p:nvPr>
        </p:nvPicPr>
        <p:blipFill>
          <a:blip r:embed="rId3"/>
          <a:stretch>
            <a:fillRect/>
          </a:stretch>
        </p:blipFill>
        <p:spPr>
          <a:xfrm>
            <a:off x="1024624" y="1600200"/>
            <a:ext cx="6850380" cy="4370070"/>
          </a:xfrm>
          <a:prstGeom prst="rect">
            <a:avLst/>
          </a:prstGeom>
        </p:spPr>
      </p:pic>
    </p:spTree>
    <p:extLst>
      <p:ext uri="{BB962C8B-B14F-4D97-AF65-F5344CB8AC3E}">
        <p14:creationId xmlns:p14="http://schemas.microsoft.com/office/powerpoint/2010/main" val="2141678356"/>
      </p:ext>
    </p:extLst>
  </p:cSld>
  <p:clrMapOvr>
    <a:masterClrMapping/>
  </p:clrMapOvr>
  <p:transition spd="slow"/>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smtClean="0"/>
              <a:t>Step-by-step AG</a:t>
            </a:r>
          </a:p>
        </p:txBody>
      </p:sp>
      <p:sp>
        <p:nvSpPr>
          <p:cNvPr id="7" name="Content Placeholder 6"/>
          <p:cNvSpPr>
            <a:spLocks noGrp="1"/>
          </p:cNvSpPr>
          <p:nvPr>
            <p:ph idx="1"/>
          </p:nvPr>
        </p:nvSpPr>
        <p:spPr/>
        <p:txBody>
          <a:bodyPr/>
          <a:lstStyle/>
          <a:p>
            <a:endParaRPr lang="it-IT"/>
          </a:p>
        </p:txBody>
      </p:sp>
      <p:sp>
        <p:nvSpPr>
          <p:cNvPr id="74756" name="Text Placeholder 3"/>
          <p:cNvSpPr>
            <a:spLocks noGrp="1"/>
          </p:cNvSpPr>
          <p:nvPr>
            <p:ph type="body" sz="quarter" idx="13"/>
          </p:nvPr>
        </p:nvSpPr>
        <p:spPr>
          <a:xfrm>
            <a:off x="714375" y="1096963"/>
            <a:ext cx="7972425" cy="393700"/>
          </a:xfrm>
        </p:spPr>
        <p:txBody>
          <a:bodyPr/>
          <a:lstStyle/>
          <a:p>
            <a:r>
              <a:rPr lang="en-US" smtClean="0"/>
              <a:t>Accessing AG: VNN with Read Only Application Intent</a:t>
            </a:r>
          </a:p>
        </p:txBody>
      </p:sp>
      <p:pic>
        <p:nvPicPr>
          <p:cNvPr id="9" name="Picture 8"/>
          <p:cNvPicPr>
            <a:picLocks noChangeAspect="1"/>
          </p:cNvPicPr>
          <p:nvPr/>
        </p:nvPicPr>
        <p:blipFill>
          <a:blip r:embed="rId3"/>
          <a:stretch>
            <a:fillRect/>
          </a:stretch>
        </p:blipFill>
        <p:spPr>
          <a:xfrm>
            <a:off x="829318" y="1709341"/>
            <a:ext cx="3962400" cy="2933700"/>
          </a:xfrm>
          <a:prstGeom prst="rect">
            <a:avLst/>
          </a:prstGeom>
        </p:spPr>
      </p:pic>
      <p:pic>
        <p:nvPicPr>
          <p:cNvPr id="11" name="Picture 10"/>
          <p:cNvPicPr>
            <a:picLocks noChangeAspect="1"/>
          </p:cNvPicPr>
          <p:nvPr/>
        </p:nvPicPr>
        <p:blipFill>
          <a:blip r:embed="rId4"/>
          <a:stretch>
            <a:fillRect/>
          </a:stretch>
        </p:blipFill>
        <p:spPr>
          <a:xfrm>
            <a:off x="4969362" y="1709341"/>
            <a:ext cx="3566160" cy="4174808"/>
          </a:xfrm>
          <a:prstGeom prst="rect">
            <a:avLst/>
          </a:prstGeom>
        </p:spPr>
      </p:pic>
    </p:spTree>
    <p:extLst>
      <p:ext uri="{BB962C8B-B14F-4D97-AF65-F5344CB8AC3E}">
        <p14:creationId xmlns:p14="http://schemas.microsoft.com/office/powerpoint/2010/main" val="893966964"/>
      </p:ext>
    </p:extLst>
  </p:cSld>
  <p:clrMapOvr>
    <a:masterClrMapping/>
  </p:clrMapOvr>
  <p:transition spd="slow"/>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smtClean="0"/>
              <a:t>Step-by-step AG</a:t>
            </a:r>
          </a:p>
        </p:txBody>
      </p:sp>
      <p:sp>
        <p:nvSpPr>
          <p:cNvPr id="75780" name="Text Placeholder 3"/>
          <p:cNvSpPr>
            <a:spLocks noGrp="1"/>
          </p:cNvSpPr>
          <p:nvPr>
            <p:ph type="body" sz="quarter" idx="13"/>
          </p:nvPr>
        </p:nvSpPr>
        <p:spPr>
          <a:xfrm>
            <a:off x="714375" y="1096963"/>
            <a:ext cx="7972425" cy="393700"/>
          </a:xfrm>
        </p:spPr>
        <p:txBody>
          <a:bodyPr/>
          <a:lstStyle/>
          <a:p>
            <a:r>
              <a:rPr lang="en-US" smtClean="0"/>
              <a:t>Accessing AG: VNN with Read Only Application Intent still on Primary</a:t>
            </a:r>
          </a:p>
        </p:txBody>
      </p:sp>
      <p:pic>
        <p:nvPicPr>
          <p:cNvPr id="10" name="Content Placeholder 9"/>
          <p:cNvPicPr>
            <a:picLocks noGrp="1" noChangeAspect="1"/>
          </p:cNvPicPr>
          <p:nvPr>
            <p:ph idx="1"/>
          </p:nvPr>
        </p:nvPicPr>
        <p:blipFill>
          <a:blip r:embed="rId3"/>
          <a:stretch>
            <a:fillRect/>
          </a:stretch>
        </p:blipFill>
        <p:spPr>
          <a:xfrm>
            <a:off x="1024624" y="1600200"/>
            <a:ext cx="6850380" cy="4370070"/>
          </a:xfrm>
          <a:prstGeom prst="rect">
            <a:avLst/>
          </a:prstGeom>
        </p:spPr>
      </p:pic>
    </p:spTree>
    <p:extLst>
      <p:ext uri="{BB962C8B-B14F-4D97-AF65-F5344CB8AC3E}">
        <p14:creationId xmlns:p14="http://schemas.microsoft.com/office/powerpoint/2010/main" val="3057137330"/>
      </p:ext>
    </p:extLst>
  </p:cSld>
  <p:clrMapOvr>
    <a:masterClrMapping/>
  </p:clrMapOvr>
  <p:transition spd="slow"/>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6309</TotalTime>
  <Words>4285</Words>
  <Application>Microsoft Office PowerPoint</Application>
  <PresentationFormat>On-screen Show (4:3)</PresentationFormat>
  <Paragraphs>717</Paragraphs>
  <Slides>119</Slides>
  <Notes>102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119</vt:i4>
      </vt:variant>
    </vt:vector>
  </HeadingPairs>
  <TitlesOfParts>
    <vt:vector size="127" baseType="lpstr">
      <vt:lpstr>Arial</vt:lpstr>
      <vt:lpstr>Calibri</vt:lpstr>
      <vt:lpstr>Consolas</vt:lpstr>
      <vt:lpstr>Corbel</vt:lpstr>
      <vt:lpstr>Courier New</vt:lpstr>
      <vt:lpstr>Segoe UI</vt:lpstr>
      <vt:lpstr>Wingdings</vt:lpstr>
      <vt:lpstr>Office Theme</vt:lpstr>
      <vt:lpstr>SQL Server AlwaysOn</vt:lpstr>
      <vt:lpstr>Sponsors</vt:lpstr>
      <vt:lpstr>Organizers</vt:lpstr>
      <vt:lpstr>Speaker</vt:lpstr>
      <vt:lpstr>Agenda</vt:lpstr>
      <vt:lpstr>AlwaysOn</vt:lpstr>
      <vt:lpstr>AlwaysOn FCI</vt:lpstr>
      <vt:lpstr>AlwaysOn FCI</vt:lpstr>
      <vt:lpstr>AlwaysOn FCI</vt:lpstr>
      <vt:lpstr>AlwaysOn FCI</vt:lpstr>
      <vt:lpstr>AlwaysOn FCI</vt:lpstr>
      <vt:lpstr>AlwaysOn FCI</vt:lpstr>
      <vt:lpstr>AlwaysOn FCI</vt:lpstr>
      <vt:lpstr>AlwaysOn FCI</vt:lpstr>
      <vt:lpstr>AlwaysOn FCI</vt:lpstr>
      <vt:lpstr>AlwaysOn FCI</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AlwaysOn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Step-by-step AG</vt:lpstr>
      <vt:lpstr>AlwaysOn</vt:lpstr>
      <vt:lpstr>AlwaysOn</vt:lpstr>
      <vt:lpstr>AlwaysOn</vt:lpstr>
      <vt:lpstr>AlwaysOn</vt:lpstr>
      <vt:lpstr>AlwaysOn AG</vt:lpstr>
      <vt:lpstr>AlwaysOn</vt:lpstr>
      <vt:lpstr>AlwaysOn</vt:lpstr>
      <vt:lpstr>AlwaysOn</vt:lpstr>
      <vt:lpstr>AlwaysOn</vt:lpstr>
      <vt:lpstr>AlwaysOn</vt:lpstr>
      <vt:lpstr>AlwaysOn AG</vt:lpstr>
      <vt:lpstr>AlwaysOn</vt:lpstr>
      <vt:lpstr>AlwaysOn</vt:lpstr>
      <vt:lpstr>AlwaysOn</vt:lpstr>
      <vt:lpstr>Q&amp;A</vt:lpstr>
      <vt:lpstr>Thanks!</vt:lpstr>
    </vt:vector>
  </TitlesOfParts>
  <Company>SolidQ</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Saturday #400</dc:title>
  <dc:subject>SQL Server AlwaysOn</dc:subject>
  <dc:creator/>
  <cp:keywords>SQL Server; AlwaysOn; FCI; AG; Failover Cluster; Availability Groups; HADR; HA; DR; High Availability; Disaster Recovery</cp:keywords>
  <cp:lastModifiedBy>Gianluca Hotz</cp:lastModifiedBy>
  <cp:revision>119</cp:revision>
  <dcterms:created xsi:type="dcterms:W3CDTF">2011-08-19T20:30:49Z</dcterms:created>
  <dcterms:modified xsi:type="dcterms:W3CDTF">2015-05-24T23:07:19Z</dcterms:modified>
</cp:coreProperties>
</file>